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94" r:id="rId2"/>
    <p:sldMasterId id="2147483661" r:id="rId3"/>
    <p:sldMasterId id="2147483692" r:id="rId4"/>
    <p:sldMasterId id="2147483690" r:id="rId5"/>
    <p:sldMasterId id="2147483704" r:id="rId6"/>
    <p:sldMasterId id="2147483716" r:id="rId7"/>
  </p:sldMasterIdLst>
  <p:notesMasterIdLst>
    <p:notesMasterId r:id="rId34"/>
  </p:notesMasterIdLst>
  <p:handoutMasterIdLst>
    <p:handoutMasterId r:id="rId35"/>
  </p:handoutMasterIdLst>
  <p:sldIdLst>
    <p:sldId id="375" r:id="rId8"/>
    <p:sldId id="358" r:id="rId9"/>
    <p:sldId id="387" r:id="rId10"/>
    <p:sldId id="355" r:id="rId11"/>
    <p:sldId id="405" r:id="rId12"/>
    <p:sldId id="425" r:id="rId13"/>
    <p:sldId id="319" r:id="rId14"/>
    <p:sldId id="320" r:id="rId15"/>
    <p:sldId id="357" r:id="rId16"/>
    <p:sldId id="426" r:id="rId17"/>
    <p:sldId id="388" r:id="rId18"/>
    <p:sldId id="329" r:id="rId19"/>
    <p:sldId id="332" r:id="rId20"/>
    <p:sldId id="337" r:id="rId21"/>
    <p:sldId id="370" r:id="rId22"/>
    <p:sldId id="351" r:id="rId23"/>
    <p:sldId id="384" r:id="rId24"/>
    <p:sldId id="356" r:id="rId25"/>
    <p:sldId id="360" r:id="rId26"/>
    <p:sldId id="354" r:id="rId27"/>
    <p:sldId id="385" r:id="rId28"/>
    <p:sldId id="359" r:id="rId29"/>
    <p:sldId id="421" r:id="rId30"/>
    <p:sldId id="422" r:id="rId31"/>
    <p:sldId id="423" r:id="rId32"/>
    <p:sldId id="427" r:id="rId33"/>
  </p:sldIdLst>
  <p:sldSz cx="12192000" cy="6858000"/>
  <p:notesSz cx="6950075" cy="9236075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Century Gothic" panose="020B0502020202020204" pitchFamily="34" charset="0"/>
      <p:regular r:id="rId42"/>
      <p:bold r:id="rId43"/>
      <p:italic r:id="rId44"/>
      <p:boldItalic r:id="rId45"/>
    </p:embeddedFont>
    <p:embeddedFont>
      <p:font typeface="Myriad Pro" panose="020B050303040302020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B1"/>
    <a:srgbClr val="006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016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984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9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83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4.fntdata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1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3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'How important'!$B$12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'How important'!$A$13:$A$18</c:f>
              <c:strCache>
                <c:ptCount val="6"/>
                <c:pt idx="0">
                  <c:v>MRSC Rosters</c:v>
                </c:pt>
                <c:pt idx="1">
                  <c:v>In-person trainings</c:v>
                </c:pt>
                <c:pt idx="2">
                  <c:v>Webinars</c:v>
                </c:pt>
                <c:pt idx="3">
                  <c:v>Email newsletters</c:v>
                </c:pt>
                <c:pt idx="4">
                  <c:v>"Ask MRSC" inquiry service</c:v>
                </c:pt>
                <c:pt idx="5">
                  <c:v>MRSC website</c:v>
                </c:pt>
              </c:strCache>
            </c:strRef>
          </c:cat>
          <c:val>
            <c:numRef>
              <c:f>'How important'!$B$13:$B$18</c:f>
              <c:numCache>
                <c:formatCode>0%</c:formatCode>
                <c:ptCount val="6"/>
                <c:pt idx="0">
                  <c:v>0.32954545454545453</c:v>
                </c:pt>
                <c:pt idx="1">
                  <c:v>0.33757062146892658</c:v>
                </c:pt>
                <c:pt idx="2">
                  <c:v>0.40870786516853935</c:v>
                </c:pt>
                <c:pt idx="3">
                  <c:v>0.40928270042194093</c:v>
                </c:pt>
                <c:pt idx="4">
                  <c:v>0.62412342215988781</c:v>
                </c:pt>
                <c:pt idx="5">
                  <c:v>0.7921348314606742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82-4C94-AE8A-E21A32B79A2C}"/>
            </c:ext>
          </c:extLst>
        </c:ser>
        <c:ser>
          <c:idx val="1"/>
          <c:order val="1"/>
          <c:tx>
            <c:strRef>
              <c:f>'How important'!$C$12</c:f>
              <c:strCache>
                <c:ptCount val="1"/>
                <c:pt idx="0">
                  <c:v>Somewhat important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'How important'!$A$13:$A$18</c:f>
              <c:strCache>
                <c:ptCount val="6"/>
                <c:pt idx="0">
                  <c:v>MRSC Rosters</c:v>
                </c:pt>
                <c:pt idx="1">
                  <c:v>In-person trainings</c:v>
                </c:pt>
                <c:pt idx="2">
                  <c:v>Webinars</c:v>
                </c:pt>
                <c:pt idx="3">
                  <c:v>Email newsletters</c:v>
                </c:pt>
                <c:pt idx="4">
                  <c:v>"Ask MRSC" inquiry service</c:v>
                </c:pt>
                <c:pt idx="5">
                  <c:v>MRSC website</c:v>
                </c:pt>
              </c:strCache>
            </c:strRef>
          </c:cat>
          <c:val>
            <c:numRef>
              <c:f>'How important'!$C$13:$C$18</c:f>
              <c:numCache>
                <c:formatCode>0%</c:formatCode>
                <c:ptCount val="6"/>
                <c:pt idx="0">
                  <c:v>0.25852272727272729</c:v>
                </c:pt>
                <c:pt idx="1">
                  <c:v>0.33192090395480228</c:v>
                </c:pt>
                <c:pt idx="2">
                  <c:v>0.40168539325842695</c:v>
                </c:pt>
                <c:pt idx="3">
                  <c:v>0.46413502109704641</c:v>
                </c:pt>
                <c:pt idx="4">
                  <c:v>0.23141654978962131</c:v>
                </c:pt>
                <c:pt idx="5">
                  <c:v>0.1797752808988764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82-4C94-AE8A-E21A32B79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419836792"/>
        <c:axId val="419837576"/>
      </c:barChart>
      <c:catAx>
        <c:axId val="419836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37576"/>
        <c:crosses val="autoZero"/>
        <c:auto val="1"/>
        <c:lblAlgn val="ctr"/>
        <c:lblOffset val="100"/>
        <c:noMultiLvlLbl val="0"/>
      </c:catAx>
      <c:valAx>
        <c:axId val="41983757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36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'Overall satis'!$B$8</c:f>
              <c:strCache>
                <c:ptCount val="1"/>
                <c:pt idx="0">
                  <c:v>Very satisfied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'Overall satis'!$A$9:$A$11</c:f>
              <c:strCache>
                <c:ptCount val="3"/>
                <c:pt idx="0">
                  <c:v>E-Newsletters</c:v>
                </c:pt>
                <c:pt idx="1">
                  <c:v>Inquiries</c:v>
                </c:pt>
                <c:pt idx="2">
                  <c:v>Website</c:v>
                </c:pt>
              </c:strCache>
            </c:strRef>
          </c:cat>
          <c:val>
            <c:numRef>
              <c:f>'Overall satis'!$B$9:$B$11</c:f>
              <c:numCache>
                <c:formatCode>0.0%</c:formatCode>
                <c:ptCount val="3"/>
                <c:pt idx="0">
                  <c:v>0.65377176015473892</c:v>
                </c:pt>
                <c:pt idx="1">
                  <c:v>0.75983436853002073</c:v>
                </c:pt>
                <c:pt idx="2">
                  <c:v>0.6530014641288433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0E-42E6-8263-475AB83356AE}"/>
            </c:ext>
          </c:extLst>
        </c:ser>
        <c:ser>
          <c:idx val="1"/>
          <c:order val="1"/>
          <c:tx>
            <c:strRef>
              <c:f>'Overall satis'!$C$8</c:f>
              <c:strCache>
                <c:ptCount val="1"/>
                <c:pt idx="0">
                  <c:v>Somewhat satisfied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'Overall satis'!$A$9:$A$11</c:f>
              <c:strCache>
                <c:ptCount val="3"/>
                <c:pt idx="0">
                  <c:v>E-Newsletters</c:v>
                </c:pt>
                <c:pt idx="1">
                  <c:v>Inquiries</c:v>
                </c:pt>
                <c:pt idx="2">
                  <c:v>Website</c:v>
                </c:pt>
              </c:strCache>
            </c:strRef>
          </c:cat>
          <c:val>
            <c:numRef>
              <c:f>'Overall satis'!$C$9:$C$11</c:f>
              <c:numCache>
                <c:formatCode>0.0%</c:formatCode>
                <c:ptCount val="3"/>
                <c:pt idx="0">
                  <c:v>0.32301740812379109</c:v>
                </c:pt>
                <c:pt idx="1">
                  <c:v>0.16149068322981366</c:v>
                </c:pt>
                <c:pt idx="2">
                  <c:v>0.30307467057101023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0E-42E6-8263-475AB83356AE}"/>
            </c:ext>
          </c:extLst>
        </c:ser>
        <c:ser>
          <c:idx val="2"/>
          <c:order val="2"/>
          <c:tx>
            <c:strRef>
              <c:f>'Overall satis'!$D$8</c:f>
              <c:strCache>
                <c:ptCount val="1"/>
                <c:pt idx="0">
                  <c:v>Somewhat unsatisfied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'Overall satis'!$A$9:$A$11</c:f>
              <c:strCache>
                <c:ptCount val="3"/>
                <c:pt idx="0">
                  <c:v>E-Newsletters</c:v>
                </c:pt>
                <c:pt idx="1">
                  <c:v>Inquiries</c:v>
                </c:pt>
                <c:pt idx="2">
                  <c:v>Website</c:v>
                </c:pt>
              </c:strCache>
            </c:strRef>
          </c:cat>
          <c:val>
            <c:numRef>
              <c:f>'Overall satis'!$D$9:$D$11</c:f>
              <c:numCache>
                <c:formatCode>0%</c:formatCode>
                <c:ptCount val="3"/>
                <c:pt idx="0">
                  <c:v>5.8027079303675051E-3</c:v>
                </c:pt>
                <c:pt idx="1">
                  <c:v>1.6563146997929608E-2</c:v>
                </c:pt>
                <c:pt idx="2" formatCode="0.0%">
                  <c:v>1.4641288433382138E-2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0E-42E6-8263-475AB83356AE}"/>
            </c:ext>
          </c:extLst>
        </c:ser>
        <c:ser>
          <c:idx val="3"/>
          <c:order val="3"/>
          <c:tx>
            <c:strRef>
              <c:f>'Overall satis'!$E$8</c:f>
              <c:strCache>
                <c:ptCount val="1"/>
                <c:pt idx="0">
                  <c:v>Very unsatisfied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'Overall satis'!$A$9:$A$11</c:f>
              <c:strCache>
                <c:ptCount val="3"/>
                <c:pt idx="0">
                  <c:v>E-Newsletters</c:v>
                </c:pt>
                <c:pt idx="1">
                  <c:v>Inquiries</c:v>
                </c:pt>
                <c:pt idx="2">
                  <c:v>Website</c:v>
                </c:pt>
              </c:strCache>
            </c:strRef>
          </c:cat>
          <c:val>
            <c:numRef>
              <c:f>'Overall satis'!$E$9:$E$11</c:f>
              <c:numCache>
                <c:formatCode>0%</c:formatCode>
                <c:ptCount val="3"/>
                <c:pt idx="0">
                  <c:v>0</c:v>
                </c:pt>
                <c:pt idx="1">
                  <c:v>6.2111801242236021E-3</c:v>
                </c:pt>
                <c:pt idx="2" formatCode="0.0%">
                  <c:v>4.3923865300146414E-3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0E-42E6-8263-475AB83356AE}"/>
            </c:ext>
          </c:extLst>
        </c:ser>
        <c:ser>
          <c:idx val="4"/>
          <c:order val="4"/>
          <c:tx>
            <c:strRef>
              <c:f>'Overall satis'!$F$8</c:f>
              <c:strCache>
                <c:ptCount val="1"/>
                <c:pt idx="0">
                  <c:v>Unsure/neither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'Overall satis'!$A$9:$A$11</c:f>
              <c:strCache>
                <c:ptCount val="3"/>
                <c:pt idx="0">
                  <c:v>E-Newsletters</c:v>
                </c:pt>
                <c:pt idx="1">
                  <c:v>Inquiries</c:v>
                </c:pt>
                <c:pt idx="2">
                  <c:v>Website</c:v>
                </c:pt>
              </c:strCache>
            </c:strRef>
          </c:cat>
          <c:val>
            <c:numRef>
              <c:f>'Overall satis'!$F$9:$F$11</c:f>
              <c:numCache>
                <c:formatCode>0%</c:formatCode>
                <c:ptCount val="3"/>
                <c:pt idx="0">
                  <c:v>1.7408123791102514E-2</c:v>
                </c:pt>
                <c:pt idx="1">
                  <c:v>5.5900621118012424E-2</c:v>
                </c:pt>
                <c:pt idx="2">
                  <c:v>2.4890190336749635E-2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0E-42E6-8263-475AB8335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1668160"/>
        <c:axId val="411662280"/>
      </c:barChart>
      <c:catAx>
        <c:axId val="411668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662280"/>
        <c:crosses val="autoZero"/>
        <c:auto val="1"/>
        <c:lblAlgn val="ctr"/>
        <c:lblOffset val="100"/>
        <c:noMultiLvlLbl val="0"/>
      </c:catAx>
      <c:valAx>
        <c:axId val="411662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66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Myriad Pro" panose="020B0503030403020204" charset="0"/>
              </a:rPr>
              <a:t>CPI Inflation Adjusted State Appropriations </a:t>
            </a:r>
            <a:r>
              <a:rPr lang="en-US" sz="2800" baseline="0" dirty="0">
                <a:latin typeface="Myriad Pro" panose="020B0503030403020204" charset="0"/>
              </a:rPr>
              <a:t>Revenue</a:t>
            </a:r>
            <a:endParaRPr lang="en-US" sz="2800" dirty="0">
              <a:latin typeface="Myriad Pro" panose="020B050303040302020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Sheet1!$K$16</c:f>
              <c:strCache>
                <c:ptCount val="1"/>
                <c:pt idx="0">
                  <c:v>CPI Inflation adjusted to Dec 2017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0"/>
              <c:layout>
                <c:manualLayout>
                  <c:x val="-1.1318618119717457E-2"/>
                  <c:y val="-2.7418481238552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D7-4318-863C-9FF5AF64AA2C}"/>
                </c:ext>
              </c:extLst>
            </c:dLbl>
            <c:dLbl>
              <c:idx val="21"/>
              <c:layout>
                <c:manualLayout>
                  <c:x val="0"/>
                  <c:y val="-2.5276461295418641E-2"/>
                </c:manualLayout>
              </c:layout>
              <c:tx>
                <c:rich>
                  <a:bodyPr/>
                  <a:lstStyle/>
                  <a:p>
                    <a:fld id="{BBCDD5B5-D805-49B2-A4CC-5A74A12D0597}" type="VALUE">
                      <a:rPr lang="en-US" sz="2000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FD7-4318-863C-9FF5AF64AA2C}"/>
                </c:ext>
              </c:extLst>
            </c:dLbl>
            <c:numFmt formatCode="[&gt;=1000000]\ &quot;$&quot;#,##0.0,,&quot;M&quot;;[&lt;1000000]\ &quot;$&quot;#,##0.0,&quot;K&quot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10000"/>
                      </a:schemeClr>
                    </a:solidFill>
                    <a:latin typeface="Myriad Pro" panose="020B0503030403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Sheet1!$I$17:$I$38</c:f>
              <c:numCache>
                <c:formatCode>General</c:formatCod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</c:numCache>
            </c:numRef>
          </c:cat>
          <c:val>
            <c:numRef>
              <c:f>Sheet1!$K$17:$K$38</c:f>
              <c:numCache>
                <c:formatCode>"$"#,##0.00_);[Red]\("$"#,##0.00\)</c:formatCode>
                <c:ptCount val="22"/>
                <c:pt idx="0">
                  <c:v>3086365.28</c:v>
                </c:pt>
                <c:pt idx="1">
                  <c:v>3035304.09</c:v>
                </c:pt>
                <c:pt idx="2">
                  <c:v>3058851.16</c:v>
                </c:pt>
                <c:pt idx="3">
                  <c:v>2950870.88</c:v>
                </c:pt>
                <c:pt idx="4">
                  <c:v>3177034.65</c:v>
                </c:pt>
                <c:pt idx="5">
                  <c:v>3131169.63</c:v>
                </c:pt>
                <c:pt idx="6">
                  <c:v>3097301.26</c:v>
                </c:pt>
                <c:pt idx="7">
                  <c:v>3007358.51</c:v>
                </c:pt>
                <c:pt idx="8">
                  <c:v>3104495.4</c:v>
                </c:pt>
                <c:pt idx="9">
                  <c:v>2980925.81</c:v>
                </c:pt>
                <c:pt idx="10">
                  <c:v>3184455.62</c:v>
                </c:pt>
                <c:pt idx="11">
                  <c:v>3015579.47</c:v>
                </c:pt>
                <c:pt idx="12">
                  <c:v>3122136.69</c:v>
                </c:pt>
                <c:pt idx="13">
                  <c:v>3084042.82</c:v>
                </c:pt>
                <c:pt idx="14">
                  <c:v>3056425.33</c:v>
                </c:pt>
                <c:pt idx="15">
                  <c:v>3013974.98</c:v>
                </c:pt>
                <c:pt idx="16">
                  <c:v>2957599.92</c:v>
                </c:pt>
                <c:pt idx="17">
                  <c:v>2899825.86</c:v>
                </c:pt>
                <c:pt idx="18">
                  <c:v>2895949.93</c:v>
                </c:pt>
                <c:pt idx="19">
                  <c:v>2872192.9</c:v>
                </c:pt>
                <c:pt idx="20">
                  <c:v>2824412.17</c:v>
                </c:pt>
                <c:pt idx="21">
                  <c:v>2804500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D7-4318-863C-9FF5AF64A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4907144"/>
        <c:axId val="235032568"/>
      </c:lineChart>
      <c:catAx>
        <c:axId val="234907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2"/>
                </a:solidFill>
                <a:latin typeface="Myriad Pro" panose="020B0503030403020204" charset="0"/>
                <a:ea typeface="+mn-ea"/>
                <a:cs typeface="+mn-cs"/>
              </a:defRPr>
            </a:pPr>
            <a:endParaRPr lang="en-US"/>
          </a:p>
        </c:txPr>
        <c:crossAx val="235032568"/>
        <c:crosses val="autoZero"/>
        <c:auto val="1"/>
        <c:lblAlgn val="ctr"/>
        <c:lblOffset val="100"/>
        <c:noMultiLvlLbl val="0"/>
      </c:catAx>
      <c:valAx>
        <c:axId val="235032568"/>
        <c:scaling>
          <c:orientation val="minMax"/>
          <c:max val="3250000"/>
          <c:min val="26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&gt;=1000000]\ &quot;$&quot;#,##0.0,,&quot;M&quot;;[&lt;1000000]\ &quot;$&quot;#,##0.0,&quot;K&quot;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Myriad Pro" panose="020B0503030403020204" charset="0"/>
                <a:ea typeface="+mn-ea"/>
                <a:cs typeface="+mn-cs"/>
              </a:defRPr>
            </a:pPr>
            <a:endParaRPr lang="en-US"/>
          </a:p>
        </c:txPr>
        <c:crossAx val="234907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1"/>
              </a:solidFill>
              <a:latin typeface="Myriad Pro" panose="020B050303040302020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CB4B8E-83A6-4E75-A6D9-467713F93F63}" type="doc">
      <dgm:prSet loTypeId="urn:microsoft.com/office/officeart/2017/3/layout/DropPinTimeline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5285AF-3C34-4BE2-8B39-4D5B431527D7}">
      <dgm:prSet/>
      <dgm:spPr/>
      <dgm:t>
        <a:bodyPr/>
        <a:lstStyle/>
        <a:p>
          <a:pPr>
            <a:defRPr b="1"/>
          </a:pPr>
          <a:r>
            <a:rPr lang="en-US" dirty="0">
              <a:latin typeface="Myriad Pro" panose="020B0503030403020204" charset="0"/>
            </a:rPr>
            <a:t>1945–2000</a:t>
          </a:r>
        </a:p>
      </dgm:t>
    </dgm:pt>
    <dgm:pt modelId="{242E3067-811D-427D-854B-5D3E75E60314}" type="parTrans" cxnId="{40C3D6B3-3066-4B0D-A097-739FF9754504}">
      <dgm:prSet/>
      <dgm:spPr/>
      <dgm:t>
        <a:bodyPr/>
        <a:lstStyle/>
        <a:p>
          <a:endParaRPr lang="en-US"/>
        </a:p>
      </dgm:t>
    </dgm:pt>
    <dgm:pt modelId="{3689D23C-E33D-4E7A-BC6F-A522078134A0}" type="sibTrans" cxnId="{40C3D6B3-3066-4B0D-A097-739FF9754504}">
      <dgm:prSet/>
      <dgm:spPr/>
      <dgm:t>
        <a:bodyPr/>
        <a:lstStyle/>
        <a:p>
          <a:endParaRPr lang="en-US"/>
        </a:p>
      </dgm:t>
    </dgm:pt>
    <dgm:pt modelId="{B5916A35-EAAD-49BD-97D9-E77D3047FF82}">
      <dgm:prSet/>
      <dgm:spPr/>
      <dgm:t>
        <a:bodyPr/>
        <a:lstStyle/>
        <a:p>
          <a:r>
            <a:rPr lang="en-US" sz="1400" dirty="0">
              <a:latin typeface="Myriad Pro" panose="020B0503030403020204" charset="0"/>
            </a:rPr>
            <a:t>Funded by </a:t>
          </a:r>
          <a:r>
            <a:rPr lang="en-US" sz="1400" b="1" dirty="0">
              <a:latin typeface="Myriad Pro" panose="020B0503030403020204" charset="0"/>
            </a:rPr>
            <a:t>Motor Vehicle Excise Tax</a:t>
          </a:r>
          <a:r>
            <a:rPr lang="en-US" sz="1400" dirty="0">
              <a:latin typeface="Myriad Pro" panose="020B0503030403020204" charset="0"/>
            </a:rPr>
            <a:t> (MVET)</a:t>
          </a:r>
        </a:p>
      </dgm:t>
    </dgm:pt>
    <dgm:pt modelId="{E6D71119-8512-4FBD-B262-4664389231AB}" type="parTrans" cxnId="{FC8AAD43-DC19-4E95-BFF0-38F0BA433BF2}">
      <dgm:prSet/>
      <dgm:spPr/>
      <dgm:t>
        <a:bodyPr/>
        <a:lstStyle/>
        <a:p>
          <a:endParaRPr lang="en-US"/>
        </a:p>
      </dgm:t>
    </dgm:pt>
    <dgm:pt modelId="{154600AD-4143-48D1-9F3B-094811AEC990}" type="sibTrans" cxnId="{FC8AAD43-DC19-4E95-BFF0-38F0BA433BF2}">
      <dgm:prSet/>
      <dgm:spPr/>
      <dgm:t>
        <a:bodyPr/>
        <a:lstStyle/>
        <a:p>
          <a:endParaRPr lang="en-US"/>
        </a:p>
      </dgm:t>
    </dgm:pt>
    <dgm:pt modelId="{DF53E6C8-8313-4DA7-B365-0CE4321DC085}">
      <dgm:prSet custT="1"/>
      <dgm:spPr/>
      <dgm:t>
        <a:bodyPr/>
        <a:lstStyle/>
        <a:p>
          <a:r>
            <a:rPr lang="en-US" sz="1400" dirty="0">
              <a:latin typeface="Myriad Pro" panose="020B0503030403020204" charset="0"/>
            </a:rPr>
            <a:t>County research mandate added in 1997 funded by liquor excise tax</a:t>
          </a:r>
        </a:p>
      </dgm:t>
    </dgm:pt>
    <dgm:pt modelId="{56C506EC-852D-4BE0-889C-D55293FA18DA}" type="parTrans" cxnId="{4D37BAC4-CFEE-4499-B5C2-2ABECADC70F9}">
      <dgm:prSet/>
      <dgm:spPr/>
      <dgm:t>
        <a:bodyPr/>
        <a:lstStyle/>
        <a:p>
          <a:endParaRPr lang="en-US"/>
        </a:p>
      </dgm:t>
    </dgm:pt>
    <dgm:pt modelId="{B6E8CD3C-52BE-4FB9-97D6-7A091EEF276F}" type="sibTrans" cxnId="{4D37BAC4-CFEE-4499-B5C2-2ABECADC70F9}">
      <dgm:prSet/>
      <dgm:spPr/>
      <dgm:t>
        <a:bodyPr/>
        <a:lstStyle/>
        <a:p>
          <a:endParaRPr lang="en-US"/>
        </a:p>
      </dgm:t>
    </dgm:pt>
    <dgm:pt modelId="{B78F16DF-E86A-4D8C-8076-9A1E09B21E95}">
      <dgm:prSet custT="1"/>
      <dgm:spPr/>
      <dgm:t>
        <a:bodyPr/>
        <a:lstStyle/>
        <a:p>
          <a:r>
            <a:rPr lang="en-US" sz="1400" dirty="0">
              <a:latin typeface="Myriad Pro" panose="020B0503030403020204" charset="0"/>
            </a:rPr>
            <a:t>Municipal Research Council responsible for contracting with MRSC</a:t>
          </a:r>
        </a:p>
      </dgm:t>
    </dgm:pt>
    <dgm:pt modelId="{7E64DB52-CA56-496D-9DB7-89E087E2E69A}" type="parTrans" cxnId="{0C39C3BA-70E3-4AAF-91D9-475670F13A21}">
      <dgm:prSet/>
      <dgm:spPr/>
      <dgm:t>
        <a:bodyPr/>
        <a:lstStyle/>
        <a:p>
          <a:endParaRPr lang="en-US"/>
        </a:p>
      </dgm:t>
    </dgm:pt>
    <dgm:pt modelId="{500A210B-E88A-499B-9FE5-9FE03D05A36D}" type="sibTrans" cxnId="{0C39C3BA-70E3-4AAF-91D9-475670F13A21}">
      <dgm:prSet/>
      <dgm:spPr/>
      <dgm:t>
        <a:bodyPr/>
        <a:lstStyle/>
        <a:p>
          <a:endParaRPr lang="en-US"/>
        </a:p>
      </dgm:t>
    </dgm:pt>
    <dgm:pt modelId="{4FC4BD5E-A65E-44BD-A20D-E48DF5A13B9C}">
      <dgm:prSet/>
      <dgm:spPr/>
      <dgm:t>
        <a:bodyPr/>
        <a:lstStyle/>
        <a:p>
          <a:pPr>
            <a:defRPr b="1"/>
          </a:pPr>
          <a:r>
            <a:rPr lang="en-US" dirty="0">
              <a:latin typeface="Myriad Pro" panose="020B0503030403020204" charset="0"/>
            </a:rPr>
            <a:t>2000</a:t>
          </a:r>
        </a:p>
      </dgm:t>
    </dgm:pt>
    <dgm:pt modelId="{B76AA120-6F96-4A9A-9533-318185C31858}" type="parTrans" cxnId="{C549264B-BFE5-4EB5-9369-D76BA70C0722}">
      <dgm:prSet/>
      <dgm:spPr/>
      <dgm:t>
        <a:bodyPr/>
        <a:lstStyle/>
        <a:p>
          <a:endParaRPr lang="en-US"/>
        </a:p>
      </dgm:t>
    </dgm:pt>
    <dgm:pt modelId="{8A9BE30E-DC05-416B-A0CB-54DAC61CCE66}" type="sibTrans" cxnId="{C549264B-BFE5-4EB5-9369-D76BA70C0722}">
      <dgm:prSet/>
      <dgm:spPr/>
      <dgm:t>
        <a:bodyPr/>
        <a:lstStyle/>
        <a:p>
          <a:endParaRPr lang="en-US"/>
        </a:p>
      </dgm:t>
    </dgm:pt>
    <dgm:pt modelId="{9DF5F98B-72AD-4E6A-A3DF-1F92DD650BD2}">
      <dgm:prSet/>
      <dgm:spPr/>
      <dgm:t>
        <a:bodyPr/>
        <a:lstStyle/>
        <a:p>
          <a:r>
            <a:rPr lang="en-US" sz="1400" dirty="0">
              <a:latin typeface="Myriad Pro" panose="020B0503030403020204" charset="0"/>
            </a:rPr>
            <a:t>I-695 repeals MVET, leaving </a:t>
          </a:r>
          <a:r>
            <a:rPr lang="en-US" sz="1400" b="1" dirty="0">
              <a:latin typeface="Myriad Pro" panose="020B0503030403020204" charset="0"/>
            </a:rPr>
            <a:t>funding gap </a:t>
          </a:r>
          <a:r>
            <a:rPr lang="en-US" sz="1400" dirty="0">
              <a:latin typeface="Myriad Pro" panose="020B0503030403020204" charset="0"/>
            </a:rPr>
            <a:t>for MRSC</a:t>
          </a:r>
        </a:p>
      </dgm:t>
    </dgm:pt>
    <dgm:pt modelId="{2784884B-E394-47AA-A9C2-FF766DF643BB}" type="parTrans" cxnId="{EAF9F8AF-6614-4E0C-88D1-DA2599A9EBC1}">
      <dgm:prSet/>
      <dgm:spPr/>
      <dgm:t>
        <a:bodyPr/>
        <a:lstStyle/>
        <a:p>
          <a:endParaRPr lang="en-US"/>
        </a:p>
      </dgm:t>
    </dgm:pt>
    <dgm:pt modelId="{0CDFD95C-25C0-41A3-B4F0-31201D99A561}" type="sibTrans" cxnId="{EAF9F8AF-6614-4E0C-88D1-DA2599A9EBC1}">
      <dgm:prSet/>
      <dgm:spPr/>
      <dgm:t>
        <a:bodyPr/>
        <a:lstStyle/>
        <a:p>
          <a:endParaRPr lang="en-US"/>
        </a:p>
      </dgm:t>
    </dgm:pt>
    <dgm:pt modelId="{81901387-C800-4A44-AE8D-6ECAEA027E79}">
      <dgm:prSet custT="1"/>
      <dgm:spPr/>
      <dgm:t>
        <a:bodyPr/>
        <a:lstStyle/>
        <a:p>
          <a:r>
            <a:rPr lang="en-US" sz="1400" dirty="0">
              <a:latin typeface="Myriad Pro" panose="020B0503030403020204" charset="0"/>
            </a:rPr>
            <a:t>City portion diverted to liquor revolving fund</a:t>
          </a:r>
        </a:p>
      </dgm:t>
    </dgm:pt>
    <dgm:pt modelId="{1F35DA9D-2539-4F51-BB49-58B400E43A10}" type="parTrans" cxnId="{39960469-F179-4CBB-8280-D552A29AEDA5}">
      <dgm:prSet/>
      <dgm:spPr/>
      <dgm:t>
        <a:bodyPr/>
        <a:lstStyle/>
        <a:p>
          <a:endParaRPr lang="en-US"/>
        </a:p>
      </dgm:t>
    </dgm:pt>
    <dgm:pt modelId="{80F0EC3F-869C-4400-94A5-27C386419B75}" type="sibTrans" cxnId="{39960469-F179-4CBB-8280-D552A29AEDA5}">
      <dgm:prSet/>
      <dgm:spPr/>
      <dgm:t>
        <a:bodyPr/>
        <a:lstStyle/>
        <a:p>
          <a:endParaRPr lang="en-US"/>
        </a:p>
      </dgm:t>
    </dgm:pt>
    <dgm:pt modelId="{B6D2F780-C584-4EEC-A6AF-AC8F756B64AB}">
      <dgm:prSet custT="1"/>
      <dgm:spPr/>
      <dgm:t>
        <a:bodyPr/>
        <a:lstStyle/>
        <a:p>
          <a:r>
            <a:rPr lang="en-US" sz="1400" dirty="0">
              <a:latin typeface="Myriad Pro" panose="020B0503030403020204" charset="0"/>
            </a:rPr>
            <a:t>County portion unchanged by I-695</a:t>
          </a:r>
        </a:p>
      </dgm:t>
    </dgm:pt>
    <dgm:pt modelId="{0A1BD3E9-A96D-4B7A-AFDA-69F2EDBF3820}" type="parTrans" cxnId="{6F17C260-F849-48B8-AD1F-A6B8BD91B829}">
      <dgm:prSet/>
      <dgm:spPr/>
      <dgm:t>
        <a:bodyPr/>
        <a:lstStyle/>
        <a:p>
          <a:endParaRPr lang="en-US"/>
        </a:p>
      </dgm:t>
    </dgm:pt>
    <dgm:pt modelId="{31753022-119A-4D0C-A179-16CEAC87AC58}" type="sibTrans" cxnId="{6F17C260-F849-48B8-AD1F-A6B8BD91B829}">
      <dgm:prSet/>
      <dgm:spPr/>
      <dgm:t>
        <a:bodyPr/>
        <a:lstStyle/>
        <a:p>
          <a:endParaRPr lang="en-US"/>
        </a:p>
      </dgm:t>
    </dgm:pt>
    <dgm:pt modelId="{C0667FCE-240D-4510-8013-4C83FE57342D}">
      <dgm:prSet/>
      <dgm:spPr/>
      <dgm:t>
        <a:bodyPr/>
        <a:lstStyle/>
        <a:p>
          <a:pPr>
            <a:defRPr b="1"/>
          </a:pPr>
          <a:r>
            <a:rPr lang="en-US" dirty="0">
              <a:latin typeface="Myriad Pro" panose="020B0503030403020204" charset="0"/>
            </a:rPr>
            <a:t>2010</a:t>
          </a:r>
        </a:p>
      </dgm:t>
    </dgm:pt>
    <dgm:pt modelId="{FD66FB05-4E27-49D8-AC50-20BA805E34DA}" type="parTrans" cxnId="{C7AEE08B-7FAF-410E-AE63-406C1C8C49B7}">
      <dgm:prSet/>
      <dgm:spPr/>
      <dgm:t>
        <a:bodyPr/>
        <a:lstStyle/>
        <a:p>
          <a:endParaRPr lang="en-US"/>
        </a:p>
      </dgm:t>
    </dgm:pt>
    <dgm:pt modelId="{9C6C5B87-8AAB-4D9B-964B-6DD8B423B169}" type="sibTrans" cxnId="{C7AEE08B-7FAF-410E-AE63-406C1C8C49B7}">
      <dgm:prSet/>
      <dgm:spPr/>
      <dgm:t>
        <a:bodyPr/>
        <a:lstStyle/>
        <a:p>
          <a:endParaRPr lang="en-US"/>
        </a:p>
      </dgm:t>
    </dgm:pt>
    <dgm:pt modelId="{E8A83C7B-33D4-4264-9355-5C3C20CA8B4C}">
      <dgm:prSet/>
      <dgm:spPr/>
      <dgm:t>
        <a:bodyPr/>
        <a:lstStyle/>
        <a:p>
          <a:r>
            <a:rPr lang="en-US" dirty="0">
              <a:latin typeface="Myriad Pro" panose="020B0503030403020204" charset="0"/>
            </a:rPr>
            <a:t>MRSC appropriations redirected to </a:t>
          </a:r>
          <a:r>
            <a:rPr lang="en-US" b="1" dirty="0">
              <a:latin typeface="Myriad Pro" panose="020B0503030403020204" charset="0"/>
            </a:rPr>
            <a:t>Department of Commerce</a:t>
          </a:r>
        </a:p>
      </dgm:t>
    </dgm:pt>
    <dgm:pt modelId="{4EFD780A-C910-49DE-AF8B-D3712B7D7975}" type="parTrans" cxnId="{E9E090C6-68AD-4D7E-8C39-FB39D7534DE6}">
      <dgm:prSet/>
      <dgm:spPr/>
      <dgm:t>
        <a:bodyPr/>
        <a:lstStyle/>
        <a:p>
          <a:endParaRPr lang="en-US"/>
        </a:p>
      </dgm:t>
    </dgm:pt>
    <dgm:pt modelId="{F98A4B1B-71E9-4CA3-A403-B2B2B08F727A}" type="sibTrans" cxnId="{E9E090C6-68AD-4D7E-8C39-FB39D7534DE6}">
      <dgm:prSet/>
      <dgm:spPr/>
      <dgm:t>
        <a:bodyPr/>
        <a:lstStyle/>
        <a:p>
          <a:endParaRPr lang="en-US"/>
        </a:p>
      </dgm:t>
    </dgm:pt>
    <dgm:pt modelId="{A14E56B3-27E8-4636-9330-C072C6AA8DD1}">
      <dgm:prSet/>
      <dgm:spPr/>
      <dgm:t>
        <a:bodyPr/>
        <a:lstStyle/>
        <a:p>
          <a:pPr>
            <a:defRPr b="1"/>
          </a:pPr>
          <a:r>
            <a:rPr lang="en-US" dirty="0">
              <a:latin typeface="Myriad Pro" panose="020B0503030403020204" charset="0"/>
            </a:rPr>
            <a:t>2012</a:t>
          </a:r>
        </a:p>
      </dgm:t>
    </dgm:pt>
    <dgm:pt modelId="{71AF7AA7-53F3-451D-B8B8-9A80D4D91879}" type="parTrans" cxnId="{F8664648-6A16-4DFC-9FC5-9D6A3D767471}">
      <dgm:prSet/>
      <dgm:spPr/>
      <dgm:t>
        <a:bodyPr/>
        <a:lstStyle/>
        <a:p>
          <a:endParaRPr lang="en-US"/>
        </a:p>
      </dgm:t>
    </dgm:pt>
    <dgm:pt modelId="{376F945D-6E11-4F9C-9027-C4C4189605D6}" type="sibTrans" cxnId="{F8664648-6A16-4DFC-9FC5-9D6A3D767471}">
      <dgm:prSet/>
      <dgm:spPr/>
      <dgm:t>
        <a:bodyPr/>
        <a:lstStyle/>
        <a:p>
          <a:endParaRPr lang="en-US"/>
        </a:p>
      </dgm:t>
    </dgm:pt>
    <dgm:pt modelId="{96016BFC-8A99-4434-B526-34EC383384F5}">
      <dgm:prSet/>
      <dgm:spPr/>
      <dgm:t>
        <a:bodyPr/>
        <a:lstStyle/>
        <a:p>
          <a:r>
            <a:rPr lang="en-US" sz="1500" dirty="0">
              <a:latin typeface="Myriad Pro" panose="020B0503030403020204" charset="0"/>
            </a:rPr>
            <a:t>I-1183 </a:t>
          </a:r>
          <a:r>
            <a:rPr lang="en-US" sz="1500" b="1" dirty="0">
              <a:latin typeface="Myriad Pro" panose="020B0503030403020204" charset="0"/>
            </a:rPr>
            <a:t>privatizes liquor sales</a:t>
          </a:r>
          <a:r>
            <a:rPr lang="en-US" sz="1500" dirty="0">
              <a:latin typeface="Myriad Pro" panose="020B0503030403020204" charset="0"/>
            </a:rPr>
            <a:t>, MRSC funded out of the liquor revolving fund directly</a:t>
          </a:r>
        </a:p>
      </dgm:t>
    </dgm:pt>
    <dgm:pt modelId="{32409E01-5DC3-4332-8BE2-3A446BCD6C59}" type="parTrans" cxnId="{BF3450C7-CD24-4085-B276-765327DEBE01}">
      <dgm:prSet/>
      <dgm:spPr/>
      <dgm:t>
        <a:bodyPr/>
        <a:lstStyle/>
        <a:p>
          <a:endParaRPr lang="en-US"/>
        </a:p>
      </dgm:t>
    </dgm:pt>
    <dgm:pt modelId="{3BC5D233-F8E3-43D3-BB40-E1B35118916F}" type="sibTrans" cxnId="{BF3450C7-CD24-4085-B276-765327DEBE01}">
      <dgm:prSet/>
      <dgm:spPr/>
      <dgm:t>
        <a:bodyPr/>
        <a:lstStyle/>
        <a:p>
          <a:endParaRPr lang="en-US"/>
        </a:p>
      </dgm:t>
    </dgm:pt>
    <dgm:pt modelId="{F570F5F3-86DA-40D4-9F7D-C4E6A8A119D1}">
      <dgm:prSet/>
      <dgm:spPr/>
      <dgm:t>
        <a:bodyPr/>
        <a:lstStyle/>
        <a:p>
          <a:r>
            <a:rPr lang="en-US" b="0" dirty="0">
              <a:latin typeface="Myriad Pro" panose="020B0503030403020204" charset="0"/>
            </a:rPr>
            <a:t>Municipal Research Council eliminated to reduce state costs</a:t>
          </a:r>
        </a:p>
      </dgm:t>
    </dgm:pt>
    <dgm:pt modelId="{4E62B35A-0A8A-4F44-BA6A-F2A8CD057B5F}" type="parTrans" cxnId="{5D2175BE-5F5A-4F76-A21E-BA3EE259CF11}">
      <dgm:prSet/>
      <dgm:spPr/>
      <dgm:t>
        <a:bodyPr/>
        <a:lstStyle/>
        <a:p>
          <a:endParaRPr lang="en-US"/>
        </a:p>
      </dgm:t>
    </dgm:pt>
    <dgm:pt modelId="{6551FC99-0412-4633-8BC9-3428BB77DC50}" type="sibTrans" cxnId="{5D2175BE-5F5A-4F76-A21E-BA3EE259CF11}">
      <dgm:prSet/>
      <dgm:spPr/>
      <dgm:t>
        <a:bodyPr/>
        <a:lstStyle/>
        <a:p>
          <a:endParaRPr lang="en-US"/>
        </a:p>
      </dgm:t>
    </dgm:pt>
    <dgm:pt modelId="{EAAC0993-06E3-4B37-A45E-10FC269A132E}" type="pres">
      <dgm:prSet presAssocID="{19CB4B8E-83A6-4E75-A6D9-467713F93F63}" presName="root" presStyleCnt="0">
        <dgm:presLayoutVars>
          <dgm:chMax/>
          <dgm:chPref/>
          <dgm:animLvl val="lvl"/>
        </dgm:presLayoutVars>
      </dgm:prSet>
      <dgm:spPr/>
    </dgm:pt>
    <dgm:pt modelId="{24CA3F84-EA75-4FB8-9375-13221AA36017}" type="pres">
      <dgm:prSet presAssocID="{19CB4B8E-83A6-4E75-A6D9-467713F93F63}" presName="divider" presStyleLbl="fgAcc1" presStyleIdx="0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88131C6E-6737-41C2-9BFB-86411F8FB3D5}" type="pres">
      <dgm:prSet presAssocID="{19CB4B8E-83A6-4E75-A6D9-467713F93F63}" presName="nodes" presStyleCnt="0">
        <dgm:presLayoutVars>
          <dgm:chMax/>
          <dgm:chPref/>
          <dgm:animLvl val="lvl"/>
        </dgm:presLayoutVars>
      </dgm:prSet>
      <dgm:spPr/>
    </dgm:pt>
    <dgm:pt modelId="{66066FE9-3247-4741-88BC-AC100EB7D840}" type="pres">
      <dgm:prSet presAssocID="{305285AF-3C34-4BE2-8B39-4D5B431527D7}" presName="composite" presStyleCnt="0"/>
      <dgm:spPr/>
    </dgm:pt>
    <dgm:pt modelId="{1B27AB55-344B-4802-87AF-FDB84AB6BF96}" type="pres">
      <dgm:prSet presAssocID="{305285AF-3C34-4BE2-8B39-4D5B431527D7}" presName="ConnectorPoint" presStyleLbl="lnNode1" presStyleIdx="0" presStyleCnt="4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53A6058-0580-42BC-A3D7-8923F8C8377B}" type="pres">
      <dgm:prSet presAssocID="{305285AF-3C34-4BE2-8B39-4D5B431527D7}" presName="DropPinPlaceHolder" presStyleCnt="0"/>
      <dgm:spPr/>
    </dgm:pt>
    <dgm:pt modelId="{22359919-96ED-4CEC-A4C2-532B6C58F28A}" type="pres">
      <dgm:prSet presAssocID="{305285AF-3C34-4BE2-8B39-4D5B431527D7}" presName="DropPin" presStyleLbl="alignNode1" presStyleIdx="0" presStyleCnt="4"/>
      <dgm:spPr/>
    </dgm:pt>
    <dgm:pt modelId="{82AA6884-9E18-4B60-98DA-A25A2824BAC5}" type="pres">
      <dgm:prSet presAssocID="{305285AF-3C34-4BE2-8B39-4D5B431527D7}" presName="Ellipse" presStyleLbl="fgAcc1" presStyleIdx="1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686164B4-88FB-4D59-8D79-92A05DFA0064}" type="pres">
      <dgm:prSet presAssocID="{305285AF-3C34-4BE2-8B39-4D5B431527D7}" presName="L2TextContainer" presStyleLbl="revTx" presStyleIdx="0" presStyleCnt="8">
        <dgm:presLayoutVars>
          <dgm:bulletEnabled val="1"/>
        </dgm:presLayoutVars>
      </dgm:prSet>
      <dgm:spPr/>
    </dgm:pt>
    <dgm:pt modelId="{AF6E6927-BCD8-4792-AB45-0611AF806CF8}" type="pres">
      <dgm:prSet presAssocID="{305285AF-3C34-4BE2-8B39-4D5B431527D7}" presName="L1TextContainer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D00B75B9-3B46-430F-93DF-35A934A068DE}" type="pres">
      <dgm:prSet presAssocID="{305285AF-3C34-4BE2-8B39-4D5B431527D7}" presName="ConnectLine" presStyleLbl="sibTrans1D1" presStyleIdx="0" presStyleCnt="4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0BF0AFD-F468-495D-AD5B-A19D51907357}" type="pres">
      <dgm:prSet presAssocID="{305285AF-3C34-4BE2-8B39-4D5B431527D7}" presName="EmptyPlaceHolder" presStyleCnt="0"/>
      <dgm:spPr/>
    </dgm:pt>
    <dgm:pt modelId="{BF464B5E-7339-47E4-B8D7-29D75E53D6D3}" type="pres">
      <dgm:prSet presAssocID="{3689D23C-E33D-4E7A-BC6F-A522078134A0}" presName="spaceBetweenRectangles" presStyleCnt="0"/>
      <dgm:spPr/>
    </dgm:pt>
    <dgm:pt modelId="{32E3D91C-38E8-49BF-B4C7-AB133CE3031B}" type="pres">
      <dgm:prSet presAssocID="{4FC4BD5E-A65E-44BD-A20D-E48DF5A13B9C}" presName="composite" presStyleCnt="0"/>
      <dgm:spPr/>
    </dgm:pt>
    <dgm:pt modelId="{2013ECEA-8E06-40A9-B07B-B0875D098CE6}" type="pres">
      <dgm:prSet presAssocID="{4FC4BD5E-A65E-44BD-A20D-E48DF5A13B9C}" presName="ConnectorPoint" presStyleLbl="lnNode1" presStyleIdx="1" presStyleCnt="4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F34EC8D-B49F-4E53-A5E3-DC43801D58BC}" type="pres">
      <dgm:prSet presAssocID="{4FC4BD5E-A65E-44BD-A20D-E48DF5A13B9C}" presName="DropPinPlaceHolder" presStyleCnt="0"/>
      <dgm:spPr/>
    </dgm:pt>
    <dgm:pt modelId="{9E7F87BF-1F6F-46CF-B044-D4565D627151}" type="pres">
      <dgm:prSet presAssocID="{4FC4BD5E-A65E-44BD-A20D-E48DF5A13B9C}" presName="DropPin" presStyleLbl="alignNode1" presStyleIdx="1" presStyleCnt="4"/>
      <dgm:spPr/>
    </dgm:pt>
    <dgm:pt modelId="{679992F4-F587-45E0-98BA-06008A92D7EF}" type="pres">
      <dgm:prSet presAssocID="{4FC4BD5E-A65E-44BD-A20D-E48DF5A13B9C}" presName="Ellipse" presStyleLbl="fgAcc1" presStyleIdx="2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E3B5F7DA-1FE1-4762-BC31-9ABFB6A3483F}" type="pres">
      <dgm:prSet presAssocID="{4FC4BD5E-A65E-44BD-A20D-E48DF5A13B9C}" presName="L2TextContainer" presStyleLbl="revTx" presStyleIdx="2" presStyleCnt="8">
        <dgm:presLayoutVars>
          <dgm:bulletEnabled val="1"/>
        </dgm:presLayoutVars>
      </dgm:prSet>
      <dgm:spPr/>
    </dgm:pt>
    <dgm:pt modelId="{1E332761-1D43-475C-8528-D2B13CC1CDE1}" type="pres">
      <dgm:prSet presAssocID="{4FC4BD5E-A65E-44BD-A20D-E48DF5A13B9C}" presName="L1TextContainer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BAAB3BC4-4A66-41CE-9E41-F9A3DADC295E}" type="pres">
      <dgm:prSet presAssocID="{4FC4BD5E-A65E-44BD-A20D-E48DF5A13B9C}" presName="ConnectLine" presStyleLbl="sibTrans1D1" presStyleIdx="1" presStyleCnt="4"/>
      <dgm:spPr>
        <a:noFill/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dash"/>
          <a:miter lim="800000"/>
        </a:ln>
        <a:effectLst/>
      </dgm:spPr>
    </dgm:pt>
    <dgm:pt modelId="{277B1FB0-3CC1-4984-9CC7-32C2ED4EF343}" type="pres">
      <dgm:prSet presAssocID="{4FC4BD5E-A65E-44BD-A20D-E48DF5A13B9C}" presName="EmptyPlaceHolder" presStyleCnt="0"/>
      <dgm:spPr/>
    </dgm:pt>
    <dgm:pt modelId="{0271D093-EECE-4232-B8D7-E61AEFFAEA0E}" type="pres">
      <dgm:prSet presAssocID="{8A9BE30E-DC05-416B-A0CB-54DAC61CCE66}" presName="spaceBetweenRectangles" presStyleCnt="0"/>
      <dgm:spPr/>
    </dgm:pt>
    <dgm:pt modelId="{EFB32079-D4CE-4019-8075-324651BB9433}" type="pres">
      <dgm:prSet presAssocID="{C0667FCE-240D-4510-8013-4C83FE57342D}" presName="composite" presStyleCnt="0"/>
      <dgm:spPr/>
    </dgm:pt>
    <dgm:pt modelId="{68843C6E-7040-43BB-981F-3343C8114223}" type="pres">
      <dgm:prSet presAssocID="{C0667FCE-240D-4510-8013-4C83FE57342D}" presName="ConnectorPoint" presStyleLbl="lnNode1" presStyleIdx="2" presStyleCnt="4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605ACDE-73C1-4A91-90B9-44768DE5134A}" type="pres">
      <dgm:prSet presAssocID="{C0667FCE-240D-4510-8013-4C83FE57342D}" presName="DropPinPlaceHolder" presStyleCnt="0"/>
      <dgm:spPr/>
    </dgm:pt>
    <dgm:pt modelId="{03738E12-06BA-4353-8D15-6ABB2CAB5274}" type="pres">
      <dgm:prSet presAssocID="{C0667FCE-240D-4510-8013-4C83FE57342D}" presName="DropPin" presStyleLbl="alignNode1" presStyleIdx="2" presStyleCnt="4"/>
      <dgm:spPr/>
    </dgm:pt>
    <dgm:pt modelId="{7635E022-F6BB-4587-B7BB-D3BD833ABE3A}" type="pres">
      <dgm:prSet presAssocID="{C0667FCE-240D-4510-8013-4C83FE57342D}" presName="Ellipse" presStyleLbl="fgAcc1" presStyleIdx="3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4F0CC68E-A9B4-4066-99BB-CEB1EF124B80}" type="pres">
      <dgm:prSet presAssocID="{C0667FCE-240D-4510-8013-4C83FE57342D}" presName="L2TextContainer" presStyleLbl="revTx" presStyleIdx="4" presStyleCnt="8">
        <dgm:presLayoutVars>
          <dgm:bulletEnabled val="1"/>
        </dgm:presLayoutVars>
      </dgm:prSet>
      <dgm:spPr/>
    </dgm:pt>
    <dgm:pt modelId="{003523DF-903D-437F-B669-030FB79D6877}" type="pres">
      <dgm:prSet presAssocID="{C0667FCE-240D-4510-8013-4C83FE57342D}" presName="L1TextContainer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773A9C0C-400D-47BD-88BE-5D51048458BF}" type="pres">
      <dgm:prSet presAssocID="{C0667FCE-240D-4510-8013-4C83FE57342D}" presName="ConnectLine" presStyleLbl="sibTrans1D1" presStyleIdx="2" presStyleCnt="4"/>
      <dgm:spPr>
        <a:noFill/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dash"/>
          <a:miter lim="800000"/>
        </a:ln>
        <a:effectLst/>
      </dgm:spPr>
    </dgm:pt>
    <dgm:pt modelId="{AA305215-C153-4C1C-96AB-450776BDD7F2}" type="pres">
      <dgm:prSet presAssocID="{C0667FCE-240D-4510-8013-4C83FE57342D}" presName="EmptyPlaceHolder" presStyleCnt="0"/>
      <dgm:spPr/>
    </dgm:pt>
    <dgm:pt modelId="{A1F44177-4F31-4603-86F5-A6FB180E2188}" type="pres">
      <dgm:prSet presAssocID="{9C6C5B87-8AAB-4D9B-964B-6DD8B423B169}" presName="spaceBetweenRectangles" presStyleCnt="0"/>
      <dgm:spPr/>
    </dgm:pt>
    <dgm:pt modelId="{B8AFACD2-4BEB-4821-A5EF-07CE022772F7}" type="pres">
      <dgm:prSet presAssocID="{A14E56B3-27E8-4636-9330-C072C6AA8DD1}" presName="composite" presStyleCnt="0"/>
      <dgm:spPr/>
    </dgm:pt>
    <dgm:pt modelId="{9F59B80B-3E0A-4C58-80FA-FF1BB5BDB215}" type="pres">
      <dgm:prSet presAssocID="{A14E56B3-27E8-4636-9330-C072C6AA8DD1}" presName="ConnectorPoint" presStyleLbl="lnNode1" presStyleIdx="3" presStyleCnt="4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D044288-A3FB-416F-90A3-ABACC7E8BD30}" type="pres">
      <dgm:prSet presAssocID="{A14E56B3-27E8-4636-9330-C072C6AA8DD1}" presName="DropPinPlaceHolder" presStyleCnt="0"/>
      <dgm:spPr/>
    </dgm:pt>
    <dgm:pt modelId="{8CECC950-4481-49BD-924B-906CEC60625F}" type="pres">
      <dgm:prSet presAssocID="{A14E56B3-27E8-4636-9330-C072C6AA8DD1}" presName="DropPin" presStyleLbl="alignNode1" presStyleIdx="3" presStyleCnt="4"/>
      <dgm:spPr/>
    </dgm:pt>
    <dgm:pt modelId="{B6E06DC1-709D-4887-9DF6-9F99BB204D21}" type="pres">
      <dgm:prSet presAssocID="{A14E56B3-27E8-4636-9330-C072C6AA8DD1}" presName="Ellipse" presStyleLbl="fgAcc1" presStyleIdx="4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38F799EF-DF28-45F3-8A21-F2F0E045BC6D}" type="pres">
      <dgm:prSet presAssocID="{A14E56B3-27E8-4636-9330-C072C6AA8DD1}" presName="L2TextContainer" presStyleLbl="revTx" presStyleIdx="6" presStyleCnt="8">
        <dgm:presLayoutVars>
          <dgm:bulletEnabled val="1"/>
        </dgm:presLayoutVars>
      </dgm:prSet>
      <dgm:spPr/>
    </dgm:pt>
    <dgm:pt modelId="{4719EB67-EC2F-44B9-8AB7-1A489A558980}" type="pres">
      <dgm:prSet presAssocID="{A14E56B3-27E8-4636-9330-C072C6AA8DD1}" presName="L1TextContainer" presStyleLbl="revTx" presStyleIdx="7" presStyleCnt="8" custLinFactNeighborY="2634">
        <dgm:presLayoutVars>
          <dgm:chMax val="1"/>
          <dgm:chPref val="1"/>
          <dgm:bulletEnabled val="1"/>
        </dgm:presLayoutVars>
      </dgm:prSet>
      <dgm:spPr/>
    </dgm:pt>
    <dgm:pt modelId="{E024450B-9C0D-48AD-8E1B-48B3B9983A0A}" type="pres">
      <dgm:prSet presAssocID="{A14E56B3-27E8-4636-9330-C072C6AA8DD1}" presName="ConnectLine" presStyleLbl="sibTrans1D1" presStyleIdx="3" presStyleCnt="4"/>
      <dgm:spPr>
        <a:noFill/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dash"/>
          <a:miter lim="800000"/>
        </a:ln>
        <a:effectLst/>
      </dgm:spPr>
    </dgm:pt>
    <dgm:pt modelId="{FCB1DA16-51DA-4337-88D3-6F0967F0BC6A}" type="pres">
      <dgm:prSet presAssocID="{A14E56B3-27E8-4636-9330-C072C6AA8DD1}" presName="EmptyPlaceHolder" presStyleCnt="0"/>
      <dgm:spPr/>
    </dgm:pt>
  </dgm:ptLst>
  <dgm:cxnLst>
    <dgm:cxn modelId="{DB2C8106-C392-4CBC-9B38-7864B0F6285A}" type="presOf" srcId="{B6D2F780-C584-4EEC-A6AF-AC8F756B64AB}" destId="{E3B5F7DA-1FE1-4762-BC31-9ABFB6A3483F}" srcOrd="0" destOrd="2" presId="urn:microsoft.com/office/officeart/2017/3/layout/DropPinTimeline"/>
    <dgm:cxn modelId="{C1F36815-5C1E-462B-85CB-5CA9B50A7942}" type="presOf" srcId="{DF53E6C8-8313-4DA7-B365-0CE4321DC085}" destId="{686164B4-88FB-4D59-8D79-92A05DFA0064}" srcOrd="0" destOrd="2" presId="urn:microsoft.com/office/officeart/2017/3/layout/DropPinTimeline"/>
    <dgm:cxn modelId="{A9A52536-AD13-487A-A2F2-F983EB01ABE2}" type="presOf" srcId="{B78F16DF-E86A-4D8C-8076-9A1E09B21E95}" destId="{686164B4-88FB-4D59-8D79-92A05DFA0064}" srcOrd="0" destOrd="1" presId="urn:microsoft.com/office/officeart/2017/3/layout/DropPinTimeline"/>
    <dgm:cxn modelId="{5C66725D-C587-4884-9A7D-0AA6EAAD0E85}" type="presOf" srcId="{B5916A35-EAAD-49BD-97D9-E77D3047FF82}" destId="{686164B4-88FB-4D59-8D79-92A05DFA0064}" srcOrd="0" destOrd="0" presId="urn:microsoft.com/office/officeart/2017/3/layout/DropPinTimeline"/>
    <dgm:cxn modelId="{56F8A45F-3B39-43F8-84AA-A1CB834771AD}" type="presOf" srcId="{81901387-C800-4A44-AE8D-6ECAEA027E79}" destId="{E3B5F7DA-1FE1-4762-BC31-9ABFB6A3483F}" srcOrd="0" destOrd="1" presId="urn:microsoft.com/office/officeart/2017/3/layout/DropPinTimeline"/>
    <dgm:cxn modelId="{6F17C260-F849-48B8-AD1F-A6B8BD91B829}" srcId="{9DF5F98B-72AD-4E6A-A3DF-1F92DD650BD2}" destId="{B6D2F780-C584-4EEC-A6AF-AC8F756B64AB}" srcOrd="1" destOrd="0" parTransId="{0A1BD3E9-A96D-4B7A-AFDA-69F2EDBF3820}" sibTransId="{31753022-119A-4D0C-A179-16CEAC87AC58}"/>
    <dgm:cxn modelId="{EE1E8741-4AE3-45CC-A5FC-81E031002F14}" type="presOf" srcId="{305285AF-3C34-4BE2-8B39-4D5B431527D7}" destId="{AF6E6927-BCD8-4792-AB45-0611AF806CF8}" srcOrd="0" destOrd="0" presId="urn:microsoft.com/office/officeart/2017/3/layout/DropPinTimeline"/>
    <dgm:cxn modelId="{FC8AAD43-DC19-4E95-BFF0-38F0BA433BF2}" srcId="{305285AF-3C34-4BE2-8B39-4D5B431527D7}" destId="{B5916A35-EAAD-49BD-97D9-E77D3047FF82}" srcOrd="0" destOrd="0" parTransId="{E6D71119-8512-4FBD-B262-4664389231AB}" sibTransId="{154600AD-4143-48D1-9F3B-094811AEC990}"/>
    <dgm:cxn modelId="{F8664648-6A16-4DFC-9FC5-9D6A3D767471}" srcId="{19CB4B8E-83A6-4E75-A6D9-467713F93F63}" destId="{A14E56B3-27E8-4636-9330-C072C6AA8DD1}" srcOrd="3" destOrd="0" parTransId="{71AF7AA7-53F3-451D-B8B8-9A80D4D91879}" sibTransId="{376F945D-6E11-4F9C-9027-C4C4189605D6}"/>
    <dgm:cxn modelId="{39960469-F179-4CBB-8280-D552A29AEDA5}" srcId="{9DF5F98B-72AD-4E6A-A3DF-1F92DD650BD2}" destId="{81901387-C800-4A44-AE8D-6ECAEA027E79}" srcOrd="0" destOrd="0" parTransId="{1F35DA9D-2539-4F51-BB49-58B400E43A10}" sibTransId="{80F0EC3F-869C-4400-94A5-27C386419B75}"/>
    <dgm:cxn modelId="{7283186B-519E-4926-A4E2-DE5AD76163A3}" type="presOf" srcId="{A14E56B3-27E8-4636-9330-C072C6AA8DD1}" destId="{4719EB67-EC2F-44B9-8AB7-1A489A558980}" srcOrd="0" destOrd="0" presId="urn:microsoft.com/office/officeart/2017/3/layout/DropPinTimeline"/>
    <dgm:cxn modelId="{C549264B-BFE5-4EB5-9369-D76BA70C0722}" srcId="{19CB4B8E-83A6-4E75-A6D9-467713F93F63}" destId="{4FC4BD5E-A65E-44BD-A20D-E48DF5A13B9C}" srcOrd="1" destOrd="0" parTransId="{B76AA120-6F96-4A9A-9533-318185C31858}" sibTransId="{8A9BE30E-DC05-416B-A0CB-54DAC61CCE66}"/>
    <dgm:cxn modelId="{F8A73575-2C1D-40F9-89E4-5F32881E895D}" type="presOf" srcId="{9DF5F98B-72AD-4E6A-A3DF-1F92DD650BD2}" destId="{E3B5F7DA-1FE1-4762-BC31-9ABFB6A3483F}" srcOrd="0" destOrd="0" presId="urn:microsoft.com/office/officeart/2017/3/layout/DropPinTimeline"/>
    <dgm:cxn modelId="{C7AEE08B-7FAF-410E-AE63-406C1C8C49B7}" srcId="{19CB4B8E-83A6-4E75-A6D9-467713F93F63}" destId="{C0667FCE-240D-4510-8013-4C83FE57342D}" srcOrd="2" destOrd="0" parTransId="{FD66FB05-4E27-49D8-AC50-20BA805E34DA}" sibTransId="{9C6C5B87-8AAB-4D9B-964B-6DD8B423B169}"/>
    <dgm:cxn modelId="{C98B758F-7EAA-4A8C-88E7-391F6F195D9B}" type="presOf" srcId="{C0667FCE-240D-4510-8013-4C83FE57342D}" destId="{003523DF-903D-437F-B669-030FB79D6877}" srcOrd="0" destOrd="0" presId="urn:microsoft.com/office/officeart/2017/3/layout/DropPinTimeline"/>
    <dgm:cxn modelId="{EAF9F8AF-6614-4E0C-88D1-DA2599A9EBC1}" srcId="{4FC4BD5E-A65E-44BD-A20D-E48DF5A13B9C}" destId="{9DF5F98B-72AD-4E6A-A3DF-1F92DD650BD2}" srcOrd="0" destOrd="0" parTransId="{2784884B-E394-47AA-A9C2-FF766DF643BB}" sibTransId="{0CDFD95C-25C0-41A3-B4F0-31201D99A561}"/>
    <dgm:cxn modelId="{40C3D6B3-3066-4B0D-A097-739FF9754504}" srcId="{19CB4B8E-83A6-4E75-A6D9-467713F93F63}" destId="{305285AF-3C34-4BE2-8B39-4D5B431527D7}" srcOrd="0" destOrd="0" parTransId="{242E3067-811D-427D-854B-5D3E75E60314}" sibTransId="{3689D23C-E33D-4E7A-BC6F-A522078134A0}"/>
    <dgm:cxn modelId="{0C39C3BA-70E3-4AAF-91D9-475670F13A21}" srcId="{B5916A35-EAAD-49BD-97D9-E77D3047FF82}" destId="{B78F16DF-E86A-4D8C-8076-9A1E09B21E95}" srcOrd="0" destOrd="0" parTransId="{7E64DB52-CA56-496D-9DB7-89E087E2E69A}" sibTransId="{500A210B-E88A-499B-9FE5-9FE03D05A36D}"/>
    <dgm:cxn modelId="{5D2175BE-5F5A-4F76-A21E-BA3EE259CF11}" srcId="{C0667FCE-240D-4510-8013-4C83FE57342D}" destId="{F570F5F3-86DA-40D4-9F7D-C4E6A8A119D1}" srcOrd="0" destOrd="0" parTransId="{4E62B35A-0A8A-4F44-BA6A-F2A8CD057B5F}" sibTransId="{6551FC99-0412-4633-8BC9-3428BB77DC50}"/>
    <dgm:cxn modelId="{4D37BAC4-CFEE-4499-B5C2-2ABECADC70F9}" srcId="{B5916A35-EAAD-49BD-97D9-E77D3047FF82}" destId="{DF53E6C8-8313-4DA7-B365-0CE4321DC085}" srcOrd="1" destOrd="0" parTransId="{56C506EC-852D-4BE0-889C-D55293FA18DA}" sibTransId="{B6E8CD3C-52BE-4FB9-97D6-7A091EEF276F}"/>
    <dgm:cxn modelId="{E9E090C6-68AD-4D7E-8C39-FB39D7534DE6}" srcId="{C0667FCE-240D-4510-8013-4C83FE57342D}" destId="{E8A83C7B-33D4-4264-9355-5C3C20CA8B4C}" srcOrd="1" destOrd="0" parTransId="{4EFD780A-C910-49DE-AF8B-D3712B7D7975}" sibTransId="{F98A4B1B-71E9-4CA3-A403-B2B2B08F727A}"/>
    <dgm:cxn modelId="{BF3450C7-CD24-4085-B276-765327DEBE01}" srcId="{A14E56B3-27E8-4636-9330-C072C6AA8DD1}" destId="{96016BFC-8A99-4434-B526-34EC383384F5}" srcOrd="0" destOrd="0" parTransId="{32409E01-5DC3-4332-8BE2-3A446BCD6C59}" sibTransId="{3BC5D233-F8E3-43D3-BB40-E1B35118916F}"/>
    <dgm:cxn modelId="{357D79CA-1B8C-4689-A283-B4F507F19B78}" type="presOf" srcId="{F570F5F3-86DA-40D4-9F7D-C4E6A8A119D1}" destId="{4F0CC68E-A9B4-4066-99BB-CEB1EF124B80}" srcOrd="0" destOrd="0" presId="urn:microsoft.com/office/officeart/2017/3/layout/DropPinTimeline"/>
    <dgm:cxn modelId="{C89B92D2-0336-4A74-8445-365E97E807E8}" type="presOf" srcId="{19CB4B8E-83A6-4E75-A6D9-467713F93F63}" destId="{EAAC0993-06E3-4B37-A45E-10FC269A132E}" srcOrd="0" destOrd="0" presId="urn:microsoft.com/office/officeart/2017/3/layout/DropPinTimeline"/>
    <dgm:cxn modelId="{931309DA-AEC1-407B-8C2A-8D39450ECF46}" type="presOf" srcId="{96016BFC-8A99-4434-B526-34EC383384F5}" destId="{38F799EF-DF28-45F3-8A21-F2F0E045BC6D}" srcOrd="0" destOrd="0" presId="urn:microsoft.com/office/officeart/2017/3/layout/DropPinTimeline"/>
    <dgm:cxn modelId="{420781DA-40F5-497E-8513-E9F49C3C9A18}" type="presOf" srcId="{4FC4BD5E-A65E-44BD-A20D-E48DF5A13B9C}" destId="{1E332761-1D43-475C-8528-D2B13CC1CDE1}" srcOrd="0" destOrd="0" presId="urn:microsoft.com/office/officeart/2017/3/layout/DropPinTimeline"/>
    <dgm:cxn modelId="{F3B936E6-D63C-4908-B706-A052989CED9A}" type="presOf" srcId="{E8A83C7B-33D4-4264-9355-5C3C20CA8B4C}" destId="{4F0CC68E-A9B4-4066-99BB-CEB1EF124B80}" srcOrd="0" destOrd="1" presId="urn:microsoft.com/office/officeart/2017/3/layout/DropPinTimeline"/>
    <dgm:cxn modelId="{D63A8B45-527B-45A1-8E01-ABC72B2A5139}" type="presParOf" srcId="{EAAC0993-06E3-4B37-A45E-10FC269A132E}" destId="{24CA3F84-EA75-4FB8-9375-13221AA36017}" srcOrd="0" destOrd="0" presId="urn:microsoft.com/office/officeart/2017/3/layout/DropPinTimeline"/>
    <dgm:cxn modelId="{729EB8AD-EFA5-4AD2-96AF-5306D665ECF7}" type="presParOf" srcId="{EAAC0993-06E3-4B37-A45E-10FC269A132E}" destId="{88131C6E-6737-41C2-9BFB-86411F8FB3D5}" srcOrd="1" destOrd="0" presId="urn:microsoft.com/office/officeart/2017/3/layout/DropPinTimeline"/>
    <dgm:cxn modelId="{A8EBF397-1A42-4553-9C03-5FE4FC3237F8}" type="presParOf" srcId="{88131C6E-6737-41C2-9BFB-86411F8FB3D5}" destId="{66066FE9-3247-4741-88BC-AC100EB7D840}" srcOrd="0" destOrd="0" presId="urn:microsoft.com/office/officeart/2017/3/layout/DropPinTimeline"/>
    <dgm:cxn modelId="{536E9986-A807-49B4-83CF-E5848F80396D}" type="presParOf" srcId="{66066FE9-3247-4741-88BC-AC100EB7D840}" destId="{1B27AB55-344B-4802-87AF-FDB84AB6BF96}" srcOrd="0" destOrd="0" presId="urn:microsoft.com/office/officeart/2017/3/layout/DropPinTimeline"/>
    <dgm:cxn modelId="{54D70C8F-3DA9-418A-B15B-84EB115A9E99}" type="presParOf" srcId="{66066FE9-3247-4741-88BC-AC100EB7D840}" destId="{E53A6058-0580-42BC-A3D7-8923F8C8377B}" srcOrd="1" destOrd="0" presId="urn:microsoft.com/office/officeart/2017/3/layout/DropPinTimeline"/>
    <dgm:cxn modelId="{0AE2E160-9A3D-4025-A377-1A9A90E260AD}" type="presParOf" srcId="{E53A6058-0580-42BC-A3D7-8923F8C8377B}" destId="{22359919-96ED-4CEC-A4C2-532B6C58F28A}" srcOrd="0" destOrd="0" presId="urn:microsoft.com/office/officeart/2017/3/layout/DropPinTimeline"/>
    <dgm:cxn modelId="{6FA46991-A6EC-4AC6-A6D8-8D73E529ABAA}" type="presParOf" srcId="{E53A6058-0580-42BC-A3D7-8923F8C8377B}" destId="{82AA6884-9E18-4B60-98DA-A25A2824BAC5}" srcOrd="1" destOrd="0" presId="urn:microsoft.com/office/officeart/2017/3/layout/DropPinTimeline"/>
    <dgm:cxn modelId="{C5472124-9D4C-48C8-A8CF-15E647EE3305}" type="presParOf" srcId="{66066FE9-3247-4741-88BC-AC100EB7D840}" destId="{686164B4-88FB-4D59-8D79-92A05DFA0064}" srcOrd="2" destOrd="0" presId="urn:microsoft.com/office/officeart/2017/3/layout/DropPinTimeline"/>
    <dgm:cxn modelId="{4948388C-65DF-4E6C-B00E-4728925474AE}" type="presParOf" srcId="{66066FE9-3247-4741-88BC-AC100EB7D840}" destId="{AF6E6927-BCD8-4792-AB45-0611AF806CF8}" srcOrd="3" destOrd="0" presId="urn:microsoft.com/office/officeart/2017/3/layout/DropPinTimeline"/>
    <dgm:cxn modelId="{47B5CDF4-FAD5-434F-89F2-A5D913507991}" type="presParOf" srcId="{66066FE9-3247-4741-88BC-AC100EB7D840}" destId="{D00B75B9-3B46-430F-93DF-35A934A068DE}" srcOrd="4" destOrd="0" presId="urn:microsoft.com/office/officeart/2017/3/layout/DropPinTimeline"/>
    <dgm:cxn modelId="{AABE3051-2270-4C64-A8C5-43CF6388F1AF}" type="presParOf" srcId="{66066FE9-3247-4741-88BC-AC100EB7D840}" destId="{10BF0AFD-F468-495D-AD5B-A19D51907357}" srcOrd="5" destOrd="0" presId="urn:microsoft.com/office/officeart/2017/3/layout/DropPinTimeline"/>
    <dgm:cxn modelId="{2A5C29D0-7DC3-4629-857B-88DD3FBD9B67}" type="presParOf" srcId="{88131C6E-6737-41C2-9BFB-86411F8FB3D5}" destId="{BF464B5E-7339-47E4-B8D7-29D75E53D6D3}" srcOrd="1" destOrd="0" presId="urn:microsoft.com/office/officeart/2017/3/layout/DropPinTimeline"/>
    <dgm:cxn modelId="{3BC22586-E6E5-498C-B4BA-9F60B5DB2C75}" type="presParOf" srcId="{88131C6E-6737-41C2-9BFB-86411F8FB3D5}" destId="{32E3D91C-38E8-49BF-B4C7-AB133CE3031B}" srcOrd="2" destOrd="0" presId="urn:microsoft.com/office/officeart/2017/3/layout/DropPinTimeline"/>
    <dgm:cxn modelId="{963306C3-7783-4E7A-91AA-E5EE649D4D1D}" type="presParOf" srcId="{32E3D91C-38E8-49BF-B4C7-AB133CE3031B}" destId="{2013ECEA-8E06-40A9-B07B-B0875D098CE6}" srcOrd="0" destOrd="0" presId="urn:microsoft.com/office/officeart/2017/3/layout/DropPinTimeline"/>
    <dgm:cxn modelId="{BEB5D1B0-AAC2-431E-B283-5FDAF7529F18}" type="presParOf" srcId="{32E3D91C-38E8-49BF-B4C7-AB133CE3031B}" destId="{FF34EC8D-B49F-4E53-A5E3-DC43801D58BC}" srcOrd="1" destOrd="0" presId="urn:microsoft.com/office/officeart/2017/3/layout/DropPinTimeline"/>
    <dgm:cxn modelId="{4A5F3F75-3834-412F-A39D-141229031D86}" type="presParOf" srcId="{FF34EC8D-B49F-4E53-A5E3-DC43801D58BC}" destId="{9E7F87BF-1F6F-46CF-B044-D4565D627151}" srcOrd="0" destOrd="0" presId="urn:microsoft.com/office/officeart/2017/3/layout/DropPinTimeline"/>
    <dgm:cxn modelId="{C6C0F804-68B2-461E-A457-2E277A635B74}" type="presParOf" srcId="{FF34EC8D-B49F-4E53-A5E3-DC43801D58BC}" destId="{679992F4-F587-45E0-98BA-06008A92D7EF}" srcOrd="1" destOrd="0" presId="urn:microsoft.com/office/officeart/2017/3/layout/DropPinTimeline"/>
    <dgm:cxn modelId="{BA65500C-D887-43AA-B18B-207B81BA3865}" type="presParOf" srcId="{32E3D91C-38E8-49BF-B4C7-AB133CE3031B}" destId="{E3B5F7DA-1FE1-4762-BC31-9ABFB6A3483F}" srcOrd="2" destOrd="0" presId="urn:microsoft.com/office/officeart/2017/3/layout/DropPinTimeline"/>
    <dgm:cxn modelId="{D71E8D05-B37C-4F10-B86F-B7B0D98B5681}" type="presParOf" srcId="{32E3D91C-38E8-49BF-B4C7-AB133CE3031B}" destId="{1E332761-1D43-475C-8528-D2B13CC1CDE1}" srcOrd="3" destOrd="0" presId="urn:microsoft.com/office/officeart/2017/3/layout/DropPinTimeline"/>
    <dgm:cxn modelId="{8A3555FE-6400-412C-BFA0-5F862EA04777}" type="presParOf" srcId="{32E3D91C-38E8-49BF-B4C7-AB133CE3031B}" destId="{BAAB3BC4-4A66-41CE-9E41-F9A3DADC295E}" srcOrd="4" destOrd="0" presId="urn:microsoft.com/office/officeart/2017/3/layout/DropPinTimeline"/>
    <dgm:cxn modelId="{9C0E4E18-B690-4214-A4E1-842FE3BA1118}" type="presParOf" srcId="{32E3D91C-38E8-49BF-B4C7-AB133CE3031B}" destId="{277B1FB0-3CC1-4984-9CC7-32C2ED4EF343}" srcOrd="5" destOrd="0" presId="urn:microsoft.com/office/officeart/2017/3/layout/DropPinTimeline"/>
    <dgm:cxn modelId="{B5F6E0BB-33BC-487B-BFDA-27D588E4BCF9}" type="presParOf" srcId="{88131C6E-6737-41C2-9BFB-86411F8FB3D5}" destId="{0271D093-EECE-4232-B8D7-E61AEFFAEA0E}" srcOrd="3" destOrd="0" presId="urn:microsoft.com/office/officeart/2017/3/layout/DropPinTimeline"/>
    <dgm:cxn modelId="{AA2D9CC6-5D0A-459C-A81E-A23FF70A5D1F}" type="presParOf" srcId="{88131C6E-6737-41C2-9BFB-86411F8FB3D5}" destId="{EFB32079-D4CE-4019-8075-324651BB9433}" srcOrd="4" destOrd="0" presId="urn:microsoft.com/office/officeart/2017/3/layout/DropPinTimeline"/>
    <dgm:cxn modelId="{5C22D07E-7A8A-46C9-AFFB-E1B5E4B2FB89}" type="presParOf" srcId="{EFB32079-D4CE-4019-8075-324651BB9433}" destId="{68843C6E-7040-43BB-981F-3343C8114223}" srcOrd="0" destOrd="0" presId="urn:microsoft.com/office/officeart/2017/3/layout/DropPinTimeline"/>
    <dgm:cxn modelId="{AE684E83-7977-4440-88D5-06C6CE675DED}" type="presParOf" srcId="{EFB32079-D4CE-4019-8075-324651BB9433}" destId="{8605ACDE-73C1-4A91-90B9-44768DE5134A}" srcOrd="1" destOrd="0" presId="urn:microsoft.com/office/officeart/2017/3/layout/DropPinTimeline"/>
    <dgm:cxn modelId="{55CEA268-1EF4-4E01-9765-D6B0869EF236}" type="presParOf" srcId="{8605ACDE-73C1-4A91-90B9-44768DE5134A}" destId="{03738E12-06BA-4353-8D15-6ABB2CAB5274}" srcOrd="0" destOrd="0" presId="urn:microsoft.com/office/officeart/2017/3/layout/DropPinTimeline"/>
    <dgm:cxn modelId="{42797A05-9C2A-41AD-8F78-DF187154F17A}" type="presParOf" srcId="{8605ACDE-73C1-4A91-90B9-44768DE5134A}" destId="{7635E022-F6BB-4587-B7BB-D3BD833ABE3A}" srcOrd="1" destOrd="0" presId="urn:microsoft.com/office/officeart/2017/3/layout/DropPinTimeline"/>
    <dgm:cxn modelId="{09D801FC-F1C8-457F-99DF-76E0639828FB}" type="presParOf" srcId="{EFB32079-D4CE-4019-8075-324651BB9433}" destId="{4F0CC68E-A9B4-4066-99BB-CEB1EF124B80}" srcOrd="2" destOrd="0" presId="urn:microsoft.com/office/officeart/2017/3/layout/DropPinTimeline"/>
    <dgm:cxn modelId="{3ED13420-8FAF-4C09-8916-F5E047CF41F1}" type="presParOf" srcId="{EFB32079-D4CE-4019-8075-324651BB9433}" destId="{003523DF-903D-437F-B669-030FB79D6877}" srcOrd="3" destOrd="0" presId="urn:microsoft.com/office/officeart/2017/3/layout/DropPinTimeline"/>
    <dgm:cxn modelId="{643CEACC-4A2A-4D7A-B91B-2A2D3077F52A}" type="presParOf" srcId="{EFB32079-D4CE-4019-8075-324651BB9433}" destId="{773A9C0C-400D-47BD-88BE-5D51048458BF}" srcOrd="4" destOrd="0" presId="urn:microsoft.com/office/officeart/2017/3/layout/DropPinTimeline"/>
    <dgm:cxn modelId="{D9344D09-C663-4842-B84B-F2AA00E40E92}" type="presParOf" srcId="{EFB32079-D4CE-4019-8075-324651BB9433}" destId="{AA305215-C153-4C1C-96AB-450776BDD7F2}" srcOrd="5" destOrd="0" presId="urn:microsoft.com/office/officeart/2017/3/layout/DropPinTimeline"/>
    <dgm:cxn modelId="{20520A98-8DEF-4C8B-91A7-2BBE2AE00BD0}" type="presParOf" srcId="{88131C6E-6737-41C2-9BFB-86411F8FB3D5}" destId="{A1F44177-4F31-4603-86F5-A6FB180E2188}" srcOrd="5" destOrd="0" presId="urn:microsoft.com/office/officeart/2017/3/layout/DropPinTimeline"/>
    <dgm:cxn modelId="{AD7AD13F-2D44-472F-BDB3-A47741BDB31A}" type="presParOf" srcId="{88131C6E-6737-41C2-9BFB-86411F8FB3D5}" destId="{B8AFACD2-4BEB-4821-A5EF-07CE022772F7}" srcOrd="6" destOrd="0" presId="urn:microsoft.com/office/officeart/2017/3/layout/DropPinTimeline"/>
    <dgm:cxn modelId="{A86E00B5-AF6C-4DD6-BF2A-0B35D3C690B8}" type="presParOf" srcId="{B8AFACD2-4BEB-4821-A5EF-07CE022772F7}" destId="{9F59B80B-3E0A-4C58-80FA-FF1BB5BDB215}" srcOrd="0" destOrd="0" presId="urn:microsoft.com/office/officeart/2017/3/layout/DropPinTimeline"/>
    <dgm:cxn modelId="{29FB2B60-2CB5-4F59-B67B-492516AA2C6C}" type="presParOf" srcId="{B8AFACD2-4BEB-4821-A5EF-07CE022772F7}" destId="{0D044288-A3FB-416F-90A3-ABACC7E8BD30}" srcOrd="1" destOrd="0" presId="urn:microsoft.com/office/officeart/2017/3/layout/DropPinTimeline"/>
    <dgm:cxn modelId="{1F44DFDA-C57A-410E-9583-3A84953348DC}" type="presParOf" srcId="{0D044288-A3FB-416F-90A3-ABACC7E8BD30}" destId="{8CECC950-4481-49BD-924B-906CEC60625F}" srcOrd="0" destOrd="0" presId="urn:microsoft.com/office/officeart/2017/3/layout/DropPinTimeline"/>
    <dgm:cxn modelId="{6B83D34A-AFE9-4FB3-831A-3DDF3CB1BB7B}" type="presParOf" srcId="{0D044288-A3FB-416F-90A3-ABACC7E8BD30}" destId="{B6E06DC1-709D-4887-9DF6-9F99BB204D21}" srcOrd="1" destOrd="0" presId="urn:microsoft.com/office/officeart/2017/3/layout/DropPinTimeline"/>
    <dgm:cxn modelId="{9C7C40E1-99DF-4A9C-A434-CF31B5AE3390}" type="presParOf" srcId="{B8AFACD2-4BEB-4821-A5EF-07CE022772F7}" destId="{38F799EF-DF28-45F3-8A21-F2F0E045BC6D}" srcOrd="2" destOrd="0" presId="urn:microsoft.com/office/officeart/2017/3/layout/DropPinTimeline"/>
    <dgm:cxn modelId="{D8EECACE-51E9-4CDF-A909-EB71EA86B6E3}" type="presParOf" srcId="{B8AFACD2-4BEB-4821-A5EF-07CE022772F7}" destId="{4719EB67-EC2F-44B9-8AB7-1A489A558980}" srcOrd="3" destOrd="0" presId="urn:microsoft.com/office/officeart/2017/3/layout/DropPinTimeline"/>
    <dgm:cxn modelId="{BDE695F6-3CE7-4AD1-8816-018861FA4693}" type="presParOf" srcId="{B8AFACD2-4BEB-4821-A5EF-07CE022772F7}" destId="{E024450B-9C0D-48AD-8E1B-48B3B9983A0A}" srcOrd="4" destOrd="0" presId="urn:microsoft.com/office/officeart/2017/3/layout/DropPinTimeline"/>
    <dgm:cxn modelId="{646EEBFC-BA87-46FA-A3B1-92EBDBF695FB}" type="presParOf" srcId="{B8AFACD2-4BEB-4821-A5EF-07CE022772F7}" destId="{FCB1DA16-51DA-4337-88D3-6F0967F0BC6A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A3F84-EA75-4FB8-9375-13221AA36017}">
      <dsp:nvSpPr>
        <dsp:cNvPr id="0" name=""/>
        <dsp:cNvSpPr/>
      </dsp:nvSpPr>
      <dsp:spPr>
        <a:xfrm>
          <a:off x="0" y="3061981"/>
          <a:ext cx="7199088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59919-96ED-4CEC-A4C2-532B6C58F28A}">
      <dsp:nvSpPr>
        <dsp:cNvPr id="0" name=""/>
        <dsp:cNvSpPr/>
      </dsp:nvSpPr>
      <dsp:spPr>
        <a:xfrm rot="8100000">
          <a:off x="91781" y="716450"/>
          <a:ext cx="428784" cy="428784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AA6884-9E18-4B60-98DA-A25A2824BAC5}">
      <dsp:nvSpPr>
        <dsp:cNvPr id="0" name=""/>
        <dsp:cNvSpPr/>
      </dsp:nvSpPr>
      <dsp:spPr>
        <a:xfrm>
          <a:off x="139415" y="764084"/>
          <a:ext cx="333515" cy="3335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164B4-88FB-4D59-8D79-92A05DFA0064}">
      <dsp:nvSpPr>
        <dsp:cNvPr id="0" name=""/>
        <dsp:cNvSpPr/>
      </dsp:nvSpPr>
      <dsp:spPr>
        <a:xfrm>
          <a:off x="609369" y="1249288"/>
          <a:ext cx="2284672" cy="1812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yriad Pro" panose="020B0503030403020204" charset="0"/>
            </a:rPr>
            <a:t>Funded by </a:t>
          </a:r>
          <a:r>
            <a:rPr lang="en-US" sz="1400" b="1" kern="1200" dirty="0">
              <a:latin typeface="Myriad Pro" panose="020B0503030403020204" charset="0"/>
            </a:rPr>
            <a:t>Motor Vehicle Excise Tax</a:t>
          </a:r>
          <a:r>
            <a:rPr lang="en-US" sz="1400" kern="1200" dirty="0">
              <a:latin typeface="Myriad Pro" panose="020B0503030403020204" charset="0"/>
            </a:rPr>
            <a:t> (MVET)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Myriad Pro" panose="020B0503030403020204" charset="0"/>
            </a:rPr>
            <a:t>Municipal Research Council responsible for contracting with MRSC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Myriad Pro" panose="020B0503030403020204" charset="0"/>
            </a:rPr>
            <a:t>County research mandate added in 1997 funded by liquor excise tax</a:t>
          </a:r>
        </a:p>
      </dsp:txBody>
      <dsp:txXfrm>
        <a:off x="609369" y="1249288"/>
        <a:ext cx="2284672" cy="1812693"/>
      </dsp:txXfrm>
    </dsp:sp>
    <dsp:sp modelId="{AF6E6927-BCD8-4792-AB45-0611AF806CF8}">
      <dsp:nvSpPr>
        <dsp:cNvPr id="0" name=""/>
        <dsp:cNvSpPr/>
      </dsp:nvSpPr>
      <dsp:spPr>
        <a:xfrm>
          <a:off x="609369" y="612396"/>
          <a:ext cx="2284672" cy="636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Myriad Pro" panose="020B0503030403020204" charset="0"/>
            </a:rPr>
            <a:t>1945–2000</a:t>
          </a:r>
        </a:p>
      </dsp:txBody>
      <dsp:txXfrm>
        <a:off x="609369" y="612396"/>
        <a:ext cx="2284672" cy="636892"/>
      </dsp:txXfrm>
    </dsp:sp>
    <dsp:sp modelId="{D00B75B9-3B46-430F-93DF-35A934A068DE}">
      <dsp:nvSpPr>
        <dsp:cNvPr id="0" name=""/>
        <dsp:cNvSpPr/>
      </dsp:nvSpPr>
      <dsp:spPr>
        <a:xfrm>
          <a:off x="306173" y="1249288"/>
          <a:ext cx="0" cy="1812693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7AB55-344B-4802-87AF-FDB84AB6BF96}">
      <dsp:nvSpPr>
        <dsp:cNvPr id="0" name=""/>
        <dsp:cNvSpPr/>
      </dsp:nvSpPr>
      <dsp:spPr>
        <a:xfrm>
          <a:off x="266848" y="3004661"/>
          <a:ext cx="109150" cy="114640"/>
        </a:xfrm>
        <a:prstGeom prst="ellipse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7F87BF-1F6F-46CF-B044-D4565D627151}">
      <dsp:nvSpPr>
        <dsp:cNvPr id="0" name=""/>
        <dsp:cNvSpPr/>
      </dsp:nvSpPr>
      <dsp:spPr>
        <a:xfrm rot="18900000">
          <a:off x="1525804" y="4978728"/>
          <a:ext cx="428784" cy="428784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9992F4-F587-45E0-98BA-06008A92D7EF}">
      <dsp:nvSpPr>
        <dsp:cNvPr id="0" name=""/>
        <dsp:cNvSpPr/>
      </dsp:nvSpPr>
      <dsp:spPr>
        <a:xfrm>
          <a:off x="1573438" y="5026362"/>
          <a:ext cx="333515" cy="3335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5F7DA-1FE1-4762-BC31-9ABFB6A3483F}">
      <dsp:nvSpPr>
        <dsp:cNvPr id="0" name=""/>
        <dsp:cNvSpPr/>
      </dsp:nvSpPr>
      <dsp:spPr>
        <a:xfrm>
          <a:off x="2043392" y="3061981"/>
          <a:ext cx="2284672" cy="1812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yriad Pro" panose="020B0503030403020204" charset="0"/>
            </a:rPr>
            <a:t>I-695 repeals MVET, leaving </a:t>
          </a:r>
          <a:r>
            <a:rPr lang="en-US" sz="1400" b="1" kern="1200" dirty="0">
              <a:latin typeface="Myriad Pro" panose="020B0503030403020204" charset="0"/>
            </a:rPr>
            <a:t>funding gap </a:t>
          </a:r>
          <a:r>
            <a:rPr lang="en-US" sz="1400" kern="1200" dirty="0">
              <a:latin typeface="Myriad Pro" panose="020B0503030403020204" charset="0"/>
            </a:rPr>
            <a:t>for MRSC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Myriad Pro" panose="020B0503030403020204" charset="0"/>
            </a:rPr>
            <a:t>City portion diverted to liquor revolving fund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Myriad Pro" panose="020B0503030403020204" charset="0"/>
            </a:rPr>
            <a:t>County portion unchanged by I-695</a:t>
          </a:r>
        </a:p>
      </dsp:txBody>
      <dsp:txXfrm>
        <a:off x="2043392" y="3061981"/>
        <a:ext cx="2284672" cy="1812693"/>
      </dsp:txXfrm>
    </dsp:sp>
    <dsp:sp modelId="{1E332761-1D43-475C-8528-D2B13CC1CDE1}">
      <dsp:nvSpPr>
        <dsp:cNvPr id="0" name=""/>
        <dsp:cNvSpPr/>
      </dsp:nvSpPr>
      <dsp:spPr>
        <a:xfrm>
          <a:off x="2043392" y="4874674"/>
          <a:ext cx="2284672" cy="636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Myriad Pro" panose="020B0503030403020204" charset="0"/>
            </a:rPr>
            <a:t>2000</a:t>
          </a:r>
        </a:p>
      </dsp:txBody>
      <dsp:txXfrm>
        <a:off x="2043392" y="4874674"/>
        <a:ext cx="2284672" cy="636892"/>
      </dsp:txXfrm>
    </dsp:sp>
    <dsp:sp modelId="{BAAB3BC4-4A66-41CE-9E41-F9A3DADC295E}">
      <dsp:nvSpPr>
        <dsp:cNvPr id="0" name=""/>
        <dsp:cNvSpPr/>
      </dsp:nvSpPr>
      <dsp:spPr>
        <a:xfrm>
          <a:off x="1740196" y="3061981"/>
          <a:ext cx="0" cy="1812693"/>
        </a:xfrm>
        <a:prstGeom prst="line">
          <a:avLst/>
        </a:prstGeom>
        <a:noFill/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3ECEA-8E06-40A9-B07B-B0875D098CE6}">
      <dsp:nvSpPr>
        <dsp:cNvPr id="0" name=""/>
        <dsp:cNvSpPr/>
      </dsp:nvSpPr>
      <dsp:spPr>
        <a:xfrm>
          <a:off x="1700870" y="3004661"/>
          <a:ext cx="109150" cy="114640"/>
        </a:xfrm>
        <a:prstGeom prst="ellipse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738E12-06BA-4353-8D15-6ABB2CAB5274}">
      <dsp:nvSpPr>
        <dsp:cNvPr id="0" name=""/>
        <dsp:cNvSpPr/>
      </dsp:nvSpPr>
      <dsp:spPr>
        <a:xfrm rot="8100000">
          <a:off x="2959827" y="716450"/>
          <a:ext cx="428784" cy="428784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35E022-F6BB-4587-B7BB-D3BD833ABE3A}">
      <dsp:nvSpPr>
        <dsp:cNvPr id="0" name=""/>
        <dsp:cNvSpPr/>
      </dsp:nvSpPr>
      <dsp:spPr>
        <a:xfrm>
          <a:off x="3007461" y="764084"/>
          <a:ext cx="333515" cy="3335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CC68E-A9B4-4066-99BB-CEB1EF124B80}">
      <dsp:nvSpPr>
        <dsp:cNvPr id="0" name=""/>
        <dsp:cNvSpPr/>
      </dsp:nvSpPr>
      <dsp:spPr>
        <a:xfrm>
          <a:off x="3477415" y="1249288"/>
          <a:ext cx="2284672" cy="1812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latin typeface="Myriad Pro" panose="020B0503030403020204" charset="0"/>
            </a:rPr>
            <a:t>Municipal Research Council eliminated to reduce state costs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Myriad Pro" panose="020B0503030403020204" charset="0"/>
            </a:rPr>
            <a:t>MRSC appropriations redirected to </a:t>
          </a:r>
          <a:r>
            <a:rPr lang="en-US" sz="1500" b="1" kern="1200" dirty="0">
              <a:latin typeface="Myriad Pro" panose="020B0503030403020204" charset="0"/>
            </a:rPr>
            <a:t>Department of Commerce</a:t>
          </a:r>
        </a:p>
      </dsp:txBody>
      <dsp:txXfrm>
        <a:off x="3477415" y="1249288"/>
        <a:ext cx="2284672" cy="1812693"/>
      </dsp:txXfrm>
    </dsp:sp>
    <dsp:sp modelId="{003523DF-903D-437F-B669-030FB79D6877}">
      <dsp:nvSpPr>
        <dsp:cNvPr id="0" name=""/>
        <dsp:cNvSpPr/>
      </dsp:nvSpPr>
      <dsp:spPr>
        <a:xfrm>
          <a:off x="3477415" y="612396"/>
          <a:ext cx="2284672" cy="636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Myriad Pro" panose="020B0503030403020204" charset="0"/>
            </a:rPr>
            <a:t>2010</a:t>
          </a:r>
        </a:p>
      </dsp:txBody>
      <dsp:txXfrm>
        <a:off x="3477415" y="612396"/>
        <a:ext cx="2284672" cy="636892"/>
      </dsp:txXfrm>
    </dsp:sp>
    <dsp:sp modelId="{773A9C0C-400D-47BD-88BE-5D51048458BF}">
      <dsp:nvSpPr>
        <dsp:cNvPr id="0" name=""/>
        <dsp:cNvSpPr/>
      </dsp:nvSpPr>
      <dsp:spPr>
        <a:xfrm>
          <a:off x="3174219" y="1249288"/>
          <a:ext cx="0" cy="1812693"/>
        </a:xfrm>
        <a:prstGeom prst="line">
          <a:avLst/>
        </a:prstGeom>
        <a:noFill/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43C6E-7040-43BB-981F-3343C8114223}">
      <dsp:nvSpPr>
        <dsp:cNvPr id="0" name=""/>
        <dsp:cNvSpPr/>
      </dsp:nvSpPr>
      <dsp:spPr>
        <a:xfrm>
          <a:off x="3134893" y="3004661"/>
          <a:ext cx="109150" cy="114640"/>
        </a:xfrm>
        <a:prstGeom prst="ellipse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CC950-4481-49BD-924B-906CEC60625F}">
      <dsp:nvSpPr>
        <dsp:cNvPr id="0" name=""/>
        <dsp:cNvSpPr/>
      </dsp:nvSpPr>
      <dsp:spPr>
        <a:xfrm rot="18900000">
          <a:off x="4393850" y="4978728"/>
          <a:ext cx="428784" cy="428784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E06DC1-709D-4887-9DF6-9F99BB204D21}">
      <dsp:nvSpPr>
        <dsp:cNvPr id="0" name=""/>
        <dsp:cNvSpPr/>
      </dsp:nvSpPr>
      <dsp:spPr>
        <a:xfrm>
          <a:off x="4441484" y="5026362"/>
          <a:ext cx="333515" cy="3335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799EF-DF28-45F3-8A21-F2F0E045BC6D}">
      <dsp:nvSpPr>
        <dsp:cNvPr id="0" name=""/>
        <dsp:cNvSpPr/>
      </dsp:nvSpPr>
      <dsp:spPr>
        <a:xfrm>
          <a:off x="4911438" y="3078757"/>
          <a:ext cx="2284672" cy="1812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Myriad Pro" panose="020B0503030403020204" charset="0"/>
            </a:rPr>
            <a:t>I-1183 </a:t>
          </a:r>
          <a:r>
            <a:rPr lang="en-US" sz="1500" b="1" kern="1200" dirty="0">
              <a:latin typeface="Myriad Pro" panose="020B0503030403020204" charset="0"/>
            </a:rPr>
            <a:t>privatizes liquor sales</a:t>
          </a:r>
          <a:r>
            <a:rPr lang="en-US" sz="1500" kern="1200" dirty="0">
              <a:latin typeface="Myriad Pro" panose="020B0503030403020204" charset="0"/>
            </a:rPr>
            <a:t>, MRSC funded out of the liquor revolving fund directly</a:t>
          </a:r>
        </a:p>
      </dsp:txBody>
      <dsp:txXfrm>
        <a:off x="4911438" y="3078757"/>
        <a:ext cx="2284672" cy="1812693"/>
      </dsp:txXfrm>
    </dsp:sp>
    <dsp:sp modelId="{4719EB67-EC2F-44B9-8AB7-1A489A558980}">
      <dsp:nvSpPr>
        <dsp:cNvPr id="0" name=""/>
        <dsp:cNvSpPr/>
      </dsp:nvSpPr>
      <dsp:spPr>
        <a:xfrm>
          <a:off x="4911438" y="4891450"/>
          <a:ext cx="2284672" cy="636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Myriad Pro" panose="020B0503030403020204" charset="0"/>
            </a:rPr>
            <a:t>2012</a:t>
          </a:r>
        </a:p>
      </dsp:txBody>
      <dsp:txXfrm>
        <a:off x="4911438" y="4891450"/>
        <a:ext cx="2284672" cy="636892"/>
      </dsp:txXfrm>
    </dsp:sp>
    <dsp:sp modelId="{E024450B-9C0D-48AD-8E1B-48B3B9983A0A}">
      <dsp:nvSpPr>
        <dsp:cNvPr id="0" name=""/>
        <dsp:cNvSpPr/>
      </dsp:nvSpPr>
      <dsp:spPr>
        <a:xfrm>
          <a:off x="4608242" y="3061981"/>
          <a:ext cx="0" cy="1812693"/>
        </a:xfrm>
        <a:prstGeom prst="line">
          <a:avLst/>
        </a:prstGeom>
        <a:noFill/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9B80B-3E0A-4C58-80FA-FF1BB5BDB215}">
      <dsp:nvSpPr>
        <dsp:cNvPr id="0" name=""/>
        <dsp:cNvSpPr/>
      </dsp:nvSpPr>
      <dsp:spPr>
        <a:xfrm>
          <a:off x="4568916" y="3004661"/>
          <a:ext cx="109150" cy="114640"/>
        </a:xfrm>
        <a:prstGeom prst="ellipse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0.73769</cdr:x>
      <cdr:y>0.19881</cdr:y>
    </cdr:from>
    <cdr:to>
      <cdr:x>1</cdr:x>
      <cdr:y>0.32803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77226" y="952523"/>
          <a:ext cx="2943225" cy="61910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Myriad Pro" panose="020B0503030403020204" charset="0"/>
            </a:rPr>
            <a:t>Real Dollar degradation of $300K in 2018  compared to historical average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D266FEA-6B3A-4F43-B4D6-7C77CE19C019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F380D04-ABC9-4DF3-BCB5-FB391656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64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5F8D608-E39B-477C-A13C-93EB5F0D107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9E7D8E1-8F53-442B-88CC-87569CBB8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4374" y="1151142"/>
            <a:ext cx="9601200" cy="1975123"/>
          </a:xfrm>
        </p:spPr>
        <p:txBody>
          <a:bodyPr anchor="b"/>
          <a:lstStyle>
            <a:lvl1pPr algn="l">
              <a:defRPr sz="6000" baseline="0"/>
            </a:lvl1pPr>
          </a:lstStyle>
          <a:p>
            <a:r>
              <a:rPr lang="en-US" dirty="0"/>
              <a:t>edit the title Of the slideshow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4374" y="3139455"/>
            <a:ext cx="9144000" cy="814711"/>
          </a:xfrm>
        </p:spPr>
        <p:txBody>
          <a:bodyPr>
            <a:normAutofit/>
          </a:bodyPr>
          <a:lstStyle>
            <a:lvl1pPr marL="0" indent="0" algn="l">
              <a:buNone/>
              <a:defRPr sz="4300" b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subtitle or delete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44373" y="4028591"/>
            <a:ext cx="7581169" cy="740229"/>
          </a:xfrm>
        </p:spPr>
        <p:txBody>
          <a:bodyPr>
            <a:normAutofit/>
          </a:bodyPr>
          <a:lstStyle>
            <a:lvl1pPr marL="0" indent="0">
              <a:buNone/>
              <a:defRPr sz="2800" b="1" spc="30" baseline="0"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/>
              <a:t>Edit Moderator Name – Edit Title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5818909"/>
            <a:ext cx="12192000" cy="1039091"/>
          </a:xfrm>
          <a:prstGeom prst="rect">
            <a:avLst/>
          </a:prstGeom>
          <a:solidFill>
            <a:sysClr val="window" lastClr="FFFFFF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858" y="6017028"/>
            <a:ext cx="2892829" cy="64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9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988" y="1662714"/>
            <a:ext cx="10729041" cy="942605"/>
          </a:xfrm>
        </p:spPr>
        <p:txBody>
          <a:bodyPr>
            <a:normAutofit/>
          </a:bodyPr>
          <a:lstStyle>
            <a:lvl1pPr marL="0" indent="0" algn="l">
              <a:buNone/>
              <a:defRPr sz="2800" b="1" cap="all" spc="120" baseline="0">
                <a:solidFill>
                  <a:srgbClr val="0067B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Subhead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5989" y="2830284"/>
            <a:ext cx="5590982" cy="402771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2800" b="0">
                <a:solidFill>
                  <a:srgbClr val="0067B1"/>
                </a:solidFill>
              </a:defRPr>
            </a:lvl1pPr>
          </a:lstStyle>
          <a:p>
            <a:pPr lvl="0"/>
            <a:r>
              <a:rPr lang="en-US" dirty="0"/>
              <a:t>Add details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281702" y="2830284"/>
            <a:ext cx="5590982" cy="402771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2800" b="0">
                <a:solidFill>
                  <a:srgbClr val="0067B1"/>
                </a:solidFill>
              </a:defRPr>
            </a:lvl1pPr>
          </a:lstStyle>
          <a:p>
            <a:pPr lvl="0"/>
            <a:r>
              <a:rPr lang="en-US" dirty="0"/>
              <a:t>Add details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5989" y="345461"/>
            <a:ext cx="9887211" cy="124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300" b="1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139659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311266" y="1654953"/>
            <a:ext cx="5327723" cy="375253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67B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09536" y="5637248"/>
            <a:ext cx="5407025" cy="107727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2800" b="0" baseline="0">
                <a:solidFill>
                  <a:srgbClr val="0067B1"/>
                </a:solidFill>
              </a:defRPr>
            </a:lvl1pPr>
            <a:lvl2pPr>
              <a:defRPr>
                <a:solidFill>
                  <a:srgbClr val="0067B1"/>
                </a:solidFill>
              </a:defRPr>
            </a:lvl2pPr>
            <a:lvl3pPr>
              <a:defRPr>
                <a:solidFill>
                  <a:srgbClr val="0067B1"/>
                </a:solidFill>
              </a:defRPr>
            </a:lvl3pPr>
            <a:lvl4pPr>
              <a:defRPr>
                <a:solidFill>
                  <a:srgbClr val="0067B1"/>
                </a:solidFill>
              </a:defRPr>
            </a:lvl4pPr>
            <a:lvl5pPr>
              <a:defRPr>
                <a:solidFill>
                  <a:srgbClr val="0067B1"/>
                </a:solidFill>
              </a:defRPr>
            </a:lvl5pPr>
          </a:lstStyle>
          <a:p>
            <a:pPr lvl="0"/>
            <a:r>
              <a:rPr lang="en-US" dirty="0"/>
              <a:t>Edit caption or delete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1654965"/>
            <a:ext cx="5522385" cy="506016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200" b="0" baseline="0">
                <a:solidFill>
                  <a:srgbClr val="0067B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baseline="0">
                <a:solidFill>
                  <a:srgbClr val="0067B1"/>
                </a:solidFill>
              </a:defRPr>
            </a:lvl2pPr>
            <a:lvl3pPr marL="914400" indent="0">
              <a:buFontTx/>
              <a:buNone/>
              <a:defRPr>
                <a:solidFill>
                  <a:srgbClr val="0067B1"/>
                </a:solidFill>
              </a:defRPr>
            </a:lvl3pPr>
            <a:lvl4pPr marL="1371600" indent="0">
              <a:buFontTx/>
              <a:buNone/>
              <a:defRPr>
                <a:solidFill>
                  <a:srgbClr val="0067B1"/>
                </a:solidFill>
              </a:defRPr>
            </a:lvl4pPr>
            <a:lvl5pPr marL="1828800" indent="0">
              <a:buFontTx/>
              <a:buNone/>
              <a:defRPr>
                <a:solidFill>
                  <a:srgbClr val="0067B1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5989" y="345461"/>
            <a:ext cx="9887211" cy="124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300" b="1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2376039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988" y="1662715"/>
            <a:ext cx="11165219" cy="72351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2800" b="1" cap="all" spc="120" baseline="0">
                <a:solidFill>
                  <a:srgbClr val="0067B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Subhead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81013" y="2655641"/>
            <a:ext cx="5406936" cy="3752536"/>
          </a:xfrm>
        </p:spPr>
        <p:txBody>
          <a:bodyPr/>
          <a:lstStyle>
            <a:lvl1pPr marL="0" indent="0">
              <a:buNone/>
              <a:defRPr>
                <a:solidFill>
                  <a:srgbClr val="0067B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311266" y="2655641"/>
            <a:ext cx="5327723" cy="3752536"/>
          </a:xfrm>
        </p:spPr>
        <p:txBody>
          <a:bodyPr/>
          <a:lstStyle>
            <a:lvl1pPr marL="0" indent="0">
              <a:buNone/>
              <a:defRPr>
                <a:solidFill>
                  <a:srgbClr val="0067B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5989" y="345461"/>
            <a:ext cx="9887211" cy="124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300" b="1" cap="none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2494373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81013" y="1654953"/>
            <a:ext cx="5406936" cy="375253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67B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311266" y="1654953"/>
            <a:ext cx="5327723" cy="375253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67B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11563" y="5638800"/>
            <a:ext cx="5407025" cy="107727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2800" b="0">
                <a:solidFill>
                  <a:srgbClr val="0067B1"/>
                </a:solidFill>
              </a:defRPr>
            </a:lvl1pPr>
            <a:lvl2pPr>
              <a:defRPr>
                <a:solidFill>
                  <a:srgbClr val="0067B1"/>
                </a:solidFill>
              </a:defRPr>
            </a:lvl2pPr>
            <a:lvl3pPr>
              <a:defRPr>
                <a:solidFill>
                  <a:srgbClr val="0067B1"/>
                </a:solidFill>
              </a:defRPr>
            </a:lvl3pPr>
            <a:lvl4pPr>
              <a:defRPr>
                <a:solidFill>
                  <a:srgbClr val="0067B1"/>
                </a:solidFill>
              </a:defRPr>
            </a:lvl4pPr>
            <a:lvl5pPr>
              <a:defRPr>
                <a:solidFill>
                  <a:srgbClr val="0067B1"/>
                </a:solidFill>
              </a:defRPr>
            </a:lvl5pPr>
          </a:lstStyle>
          <a:p>
            <a:pPr lvl="0"/>
            <a:r>
              <a:rPr lang="en-US" dirty="0"/>
              <a:t>Edit caption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21111" y="5637248"/>
            <a:ext cx="5407025" cy="107727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2800" b="0">
                <a:solidFill>
                  <a:srgbClr val="0067B1"/>
                </a:solidFill>
              </a:defRPr>
            </a:lvl1pPr>
            <a:lvl2pPr>
              <a:defRPr>
                <a:solidFill>
                  <a:srgbClr val="0067B1"/>
                </a:solidFill>
              </a:defRPr>
            </a:lvl2pPr>
            <a:lvl3pPr>
              <a:defRPr>
                <a:solidFill>
                  <a:srgbClr val="0067B1"/>
                </a:solidFill>
              </a:defRPr>
            </a:lvl3pPr>
            <a:lvl4pPr>
              <a:defRPr>
                <a:solidFill>
                  <a:srgbClr val="0067B1"/>
                </a:solidFill>
              </a:defRPr>
            </a:lvl4pPr>
            <a:lvl5pPr>
              <a:defRPr>
                <a:solidFill>
                  <a:srgbClr val="0067B1"/>
                </a:solidFill>
              </a:defRPr>
            </a:lvl5pPr>
          </a:lstStyle>
          <a:p>
            <a:pPr lvl="0"/>
            <a:r>
              <a:rPr lang="en-US" dirty="0"/>
              <a:t>Edit caption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5989" y="345461"/>
            <a:ext cx="9887211" cy="124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300" b="1" cap="none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1008874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81013" y="1654953"/>
            <a:ext cx="11268760" cy="490350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67B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5989" y="345461"/>
            <a:ext cx="9887211" cy="124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300" b="1" cap="none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1618058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5989" y="335301"/>
            <a:ext cx="9906876" cy="124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300" b="1" cap="none" spc="100" baseline="0">
                <a:solidFill>
                  <a:srgbClr val="0067B1"/>
                </a:solidFill>
              </a:defRPr>
            </a:lvl1pPr>
          </a:lstStyle>
          <a:p>
            <a:r>
              <a:rPr lang="en-US" dirty="0"/>
              <a:t>About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988" y="2082041"/>
            <a:ext cx="10729041" cy="942605"/>
          </a:xfrm>
        </p:spPr>
        <p:txBody>
          <a:bodyPr>
            <a:normAutofit/>
          </a:bodyPr>
          <a:lstStyle>
            <a:lvl1pPr marL="0" indent="0" algn="l">
              <a:buNone/>
              <a:defRPr sz="2800" b="1" cap="all" spc="12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5989" y="3344165"/>
            <a:ext cx="5590982" cy="340933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2400"/>
              </a:spcAft>
              <a:buNone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details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281702" y="3344165"/>
            <a:ext cx="5590982" cy="340933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2400"/>
              </a:spcAft>
              <a:buNone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details</a:t>
            </a:r>
          </a:p>
        </p:txBody>
      </p:sp>
    </p:spTree>
    <p:extLst>
      <p:ext uri="{BB962C8B-B14F-4D97-AF65-F5344CB8AC3E}">
        <p14:creationId xmlns:p14="http://schemas.microsoft.com/office/powerpoint/2010/main" val="680000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(s)_option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628391" y="2587033"/>
            <a:ext cx="1632210" cy="221871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here to add picture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6305291" y="2587033"/>
            <a:ext cx="1632210" cy="22187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here to add picture</a:t>
            </a:r>
          </a:p>
          <a:p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342870" y="2588514"/>
            <a:ext cx="3916484" cy="488802"/>
          </a:xfrm>
        </p:spPr>
        <p:txBody>
          <a:bodyPr/>
          <a:lstStyle>
            <a:lvl1pPr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name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2342362" y="3091032"/>
            <a:ext cx="3916484" cy="434848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2343378" y="3467824"/>
            <a:ext cx="3916484" cy="133251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 b="0" baseline="0"/>
            </a:lvl1pPr>
          </a:lstStyle>
          <a:p>
            <a:pPr lvl="0"/>
            <a:r>
              <a:rPr lang="en-US" dirty="0"/>
              <a:t>Edit email, other contact info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8010700" y="2595774"/>
            <a:ext cx="3916484" cy="488802"/>
          </a:xfrm>
        </p:spPr>
        <p:txBody>
          <a:bodyPr/>
          <a:lstStyle>
            <a:lvl1pPr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name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8010192" y="3098292"/>
            <a:ext cx="3916484" cy="434848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27" hasCustomPrompt="1"/>
          </p:nvPr>
        </p:nvSpPr>
        <p:spPr>
          <a:xfrm>
            <a:off x="8011208" y="3475084"/>
            <a:ext cx="3916484" cy="133251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 b="0" baseline="0"/>
            </a:lvl1pPr>
          </a:lstStyle>
          <a:p>
            <a:pPr lvl="0"/>
            <a:r>
              <a:rPr lang="en-US" dirty="0"/>
              <a:t>Edit email, other contact info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5989" y="335301"/>
            <a:ext cx="9916708" cy="124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300" b="1" cap="none" spc="100" baseline="0">
                <a:solidFill>
                  <a:srgbClr val="0067B1"/>
                </a:solidFill>
              </a:defRPr>
            </a:lvl1pPr>
          </a:lstStyle>
          <a:p>
            <a:r>
              <a:rPr lang="en-US" dirty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4082883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(s)_option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628391" y="1781695"/>
            <a:ext cx="1632210" cy="221871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here to add picture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6305291" y="1781695"/>
            <a:ext cx="1632210" cy="22187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here to add picture</a:t>
            </a:r>
          </a:p>
          <a:p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342870" y="1783176"/>
            <a:ext cx="3916484" cy="488802"/>
          </a:xfrm>
        </p:spPr>
        <p:txBody>
          <a:bodyPr/>
          <a:lstStyle>
            <a:lvl1pPr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name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2342362" y="2285694"/>
            <a:ext cx="3916484" cy="434848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2343378" y="2662486"/>
            <a:ext cx="3916484" cy="133251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 b="0" baseline="0"/>
            </a:lvl1pPr>
          </a:lstStyle>
          <a:p>
            <a:pPr lvl="0"/>
            <a:r>
              <a:rPr lang="en-US" dirty="0"/>
              <a:t>Edit email, other contact info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8010700" y="1790436"/>
            <a:ext cx="3916484" cy="488802"/>
          </a:xfrm>
        </p:spPr>
        <p:txBody>
          <a:bodyPr/>
          <a:lstStyle>
            <a:lvl1pPr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name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8010192" y="2292954"/>
            <a:ext cx="3916484" cy="434848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27" hasCustomPrompt="1"/>
          </p:nvPr>
        </p:nvSpPr>
        <p:spPr>
          <a:xfrm>
            <a:off x="8011208" y="2669746"/>
            <a:ext cx="3916484" cy="133251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 b="0" baseline="0"/>
            </a:lvl1pPr>
          </a:lstStyle>
          <a:p>
            <a:pPr lvl="0"/>
            <a:r>
              <a:rPr lang="en-US" dirty="0"/>
              <a:t>Edit email, other contact info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28" hasCustomPrompt="1"/>
          </p:nvPr>
        </p:nvSpPr>
        <p:spPr>
          <a:xfrm>
            <a:off x="631706" y="4389325"/>
            <a:ext cx="1632210" cy="221871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here to add picture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9" hasCustomPrompt="1"/>
          </p:nvPr>
        </p:nvSpPr>
        <p:spPr>
          <a:xfrm>
            <a:off x="6308606" y="4389325"/>
            <a:ext cx="1632210" cy="22187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here to add picture</a:t>
            </a:r>
          </a:p>
          <a:p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2346185" y="4390806"/>
            <a:ext cx="3916484" cy="488802"/>
          </a:xfrm>
        </p:spPr>
        <p:txBody>
          <a:bodyPr/>
          <a:lstStyle>
            <a:lvl1pPr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name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2345677" y="4893324"/>
            <a:ext cx="3916484" cy="434848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32" hasCustomPrompt="1"/>
          </p:nvPr>
        </p:nvSpPr>
        <p:spPr>
          <a:xfrm>
            <a:off x="2346693" y="5270116"/>
            <a:ext cx="3916484" cy="133251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 b="0" baseline="0"/>
            </a:lvl1pPr>
          </a:lstStyle>
          <a:p>
            <a:pPr lvl="0"/>
            <a:r>
              <a:rPr lang="en-US" dirty="0"/>
              <a:t>Edit email, other contact info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8014015" y="4398066"/>
            <a:ext cx="3916484" cy="488802"/>
          </a:xfrm>
        </p:spPr>
        <p:txBody>
          <a:bodyPr/>
          <a:lstStyle>
            <a:lvl1pPr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name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8013507" y="4900584"/>
            <a:ext cx="3916484" cy="434848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35" hasCustomPrompt="1"/>
          </p:nvPr>
        </p:nvSpPr>
        <p:spPr>
          <a:xfrm>
            <a:off x="8014523" y="5277376"/>
            <a:ext cx="3916484" cy="133251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 b="0" baseline="0"/>
            </a:lvl1pPr>
          </a:lstStyle>
          <a:p>
            <a:pPr lvl="0"/>
            <a:r>
              <a:rPr lang="en-US" dirty="0"/>
              <a:t>Edit email, other contact info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5989" y="335301"/>
            <a:ext cx="9916708" cy="124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300" b="1" cap="none" spc="100" baseline="0">
                <a:solidFill>
                  <a:srgbClr val="0067B1"/>
                </a:solidFill>
              </a:defRPr>
            </a:lvl1pPr>
          </a:lstStyle>
          <a:p>
            <a:r>
              <a:rPr lang="en-US" dirty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206829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75989" y="1920857"/>
            <a:ext cx="3293331" cy="488802"/>
          </a:xfrm>
        </p:spPr>
        <p:txBody>
          <a:bodyPr>
            <a:noAutofit/>
          </a:bodyPr>
          <a:lstStyle>
            <a:lvl1pPr>
              <a:defRPr sz="2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name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475481" y="2423375"/>
            <a:ext cx="3293331" cy="434848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476498" y="2800167"/>
            <a:ext cx="3292314" cy="133251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 b="0" baseline="0"/>
            </a:lvl1pPr>
          </a:lstStyle>
          <a:p>
            <a:pPr lvl="0"/>
            <a:r>
              <a:rPr lang="en-US" dirty="0"/>
              <a:t>Edit contact info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68732" y="4366516"/>
            <a:ext cx="3292314" cy="488802"/>
          </a:xfrm>
        </p:spPr>
        <p:txBody>
          <a:bodyPr>
            <a:noAutofit/>
          </a:bodyPr>
          <a:lstStyle>
            <a:lvl1pPr>
              <a:defRPr sz="2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name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68224" y="4869034"/>
            <a:ext cx="3292314" cy="434848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27" hasCustomPrompt="1"/>
          </p:nvPr>
        </p:nvSpPr>
        <p:spPr>
          <a:xfrm>
            <a:off x="469240" y="5245826"/>
            <a:ext cx="3292314" cy="133251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 b="0" baseline="0"/>
            </a:lvl1pPr>
          </a:lstStyle>
          <a:p>
            <a:pPr lvl="0"/>
            <a:r>
              <a:rPr lang="en-US" dirty="0"/>
              <a:t>Edit contact info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9814444" y="1919377"/>
            <a:ext cx="1958212" cy="36660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7534259" y="1933801"/>
            <a:ext cx="2204101" cy="3813855"/>
          </a:xfrm>
        </p:spPr>
        <p:txBody>
          <a:bodyPr>
            <a:normAutofit/>
          </a:bodyPr>
          <a:lstStyle>
            <a:lvl1pPr marL="274320" indent="-27432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lang="en-US" sz="2400" b="0" dirty="0" smtClean="0"/>
            </a:lvl1pPr>
            <a:lvl2pPr marL="0">
              <a:defRPr spc="50" baseline="0"/>
            </a:lvl2pPr>
          </a:lstStyle>
          <a:p>
            <a:pPr lvl="0"/>
            <a:r>
              <a:rPr lang="en-US" dirty="0"/>
              <a:t>Instructions</a:t>
            </a:r>
          </a:p>
          <a:p>
            <a:pPr lvl="0"/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055235" y="1924973"/>
            <a:ext cx="3293331" cy="488802"/>
          </a:xfrm>
        </p:spPr>
        <p:txBody>
          <a:bodyPr>
            <a:noAutofit/>
          </a:bodyPr>
          <a:lstStyle>
            <a:lvl1pPr>
              <a:defRPr sz="2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name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4054727" y="2427491"/>
            <a:ext cx="3293331" cy="434848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32" hasCustomPrompt="1"/>
          </p:nvPr>
        </p:nvSpPr>
        <p:spPr>
          <a:xfrm>
            <a:off x="4055744" y="2804283"/>
            <a:ext cx="3292314" cy="133251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 b="0" baseline="0"/>
            </a:lvl1pPr>
          </a:lstStyle>
          <a:p>
            <a:pPr lvl="0"/>
            <a:r>
              <a:rPr lang="en-US" dirty="0"/>
              <a:t>Edit contact info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047978" y="4370632"/>
            <a:ext cx="3292314" cy="488802"/>
          </a:xfrm>
        </p:spPr>
        <p:txBody>
          <a:bodyPr>
            <a:noAutofit/>
          </a:bodyPr>
          <a:lstStyle>
            <a:lvl1pPr>
              <a:defRPr sz="2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4047470" y="4873150"/>
            <a:ext cx="3292314" cy="434848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35" hasCustomPrompt="1"/>
          </p:nvPr>
        </p:nvSpPr>
        <p:spPr>
          <a:xfrm>
            <a:off x="4048486" y="5249942"/>
            <a:ext cx="3292314" cy="133251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 b="0" baseline="0"/>
            </a:lvl1pPr>
          </a:lstStyle>
          <a:p>
            <a:pPr lvl="0"/>
            <a:r>
              <a:rPr lang="en-US" dirty="0"/>
              <a:t>Edit contact info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5989" y="335301"/>
            <a:ext cx="9916708" cy="124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300" b="1" i="1" cap="none" spc="100" baseline="0">
                <a:solidFill>
                  <a:srgbClr val="0067B1"/>
                </a:solidFill>
              </a:defRPr>
            </a:lvl1pPr>
          </a:lstStyle>
          <a:p>
            <a:r>
              <a:rPr lang="en-US" dirty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1994190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81013" y="1651000"/>
            <a:ext cx="11217919" cy="5207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800"/>
              </a:spcAft>
              <a:buFontTx/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spcAft>
                <a:spcPts val="1800"/>
              </a:spcAft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rgbClr val="0067B1"/>
                </a:solidFill>
              </a:defRPr>
            </a:lvl3pPr>
            <a:lvl4pPr marL="1371600" indent="0">
              <a:buFontTx/>
              <a:buNone/>
              <a:defRPr>
                <a:solidFill>
                  <a:srgbClr val="0067B1"/>
                </a:solidFill>
              </a:defRPr>
            </a:lvl4pPr>
            <a:lvl5pPr marL="1828800" indent="0">
              <a:buFontTx/>
              <a:buNone/>
              <a:defRPr>
                <a:solidFill>
                  <a:srgbClr val="0067B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5989" y="335301"/>
            <a:ext cx="9916708" cy="124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300" b="1" cap="none" spc="100" baseline="0">
                <a:solidFill>
                  <a:srgbClr val="0067B1"/>
                </a:solidFill>
              </a:defRPr>
            </a:lvl1pPr>
          </a:lstStyle>
          <a:p>
            <a:r>
              <a:rPr lang="en-US" dirty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122834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ical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5989" y="365125"/>
            <a:ext cx="6708582" cy="124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300" b="1" cap="none" baseline="0"/>
            </a:lvl1pPr>
          </a:lstStyle>
          <a:p>
            <a:r>
              <a:rPr lang="en-US" dirty="0"/>
              <a:t>Webinar Technical Notes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989" y="1603870"/>
            <a:ext cx="7659041" cy="457424"/>
          </a:xfrm>
        </p:spPr>
        <p:txBody>
          <a:bodyPr>
            <a:normAutofit/>
          </a:bodyPr>
          <a:lstStyle>
            <a:lvl1pPr marL="0" indent="0" algn="l">
              <a:buNone/>
              <a:defRPr sz="2800" b="1" cap="all" spc="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During the Webinar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5988" y="2061294"/>
            <a:ext cx="7144011" cy="2680914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Technical Difficulties:  Call (206) 625-1300</a:t>
            </a:r>
          </a:p>
          <a:p>
            <a:pPr lvl="0"/>
            <a:r>
              <a:rPr lang="en-US" dirty="0"/>
              <a:t>Presentation handouts available in the toolbar</a:t>
            </a:r>
          </a:p>
          <a:p>
            <a:pPr lvl="0"/>
            <a:r>
              <a:rPr lang="en-US" dirty="0"/>
              <a:t>Submit questions anytime through the question box</a:t>
            </a:r>
          </a:p>
          <a:p>
            <a:pPr lvl="0"/>
            <a:r>
              <a:rPr lang="en-US" dirty="0"/>
              <a:t>Having problems with audio?</a:t>
            </a:r>
            <a:br>
              <a:rPr lang="en-US" dirty="0"/>
            </a:br>
            <a:r>
              <a:rPr lang="en-US" dirty="0"/>
              <a:t>Listen to via phone instead of computer.</a:t>
            </a:r>
            <a:br>
              <a:rPr lang="en-US" dirty="0"/>
            </a:br>
            <a:r>
              <a:rPr lang="en-US" dirty="0"/>
              <a:t>Select Phone call and the system will prompt you with the phone number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83244" y="5470108"/>
            <a:ext cx="7144011" cy="998610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A link to the webinar recording will be emailed to registered attendees within 1 week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8142286" y="1639888"/>
            <a:ext cx="2961141" cy="44270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76249" y="4960370"/>
            <a:ext cx="7666037" cy="5097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cap="all" spc="1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After the Webinar</a:t>
            </a:r>
          </a:p>
        </p:txBody>
      </p:sp>
    </p:spTree>
    <p:extLst>
      <p:ext uri="{BB962C8B-B14F-4D97-AF65-F5344CB8AC3E}">
        <p14:creationId xmlns:p14="http://schemas.microsoft.com/office/powerpoint/2010/main" val="417245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988" y="1662714"/>
            <a:ext cx="10729041" cy="94260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2800" b="1" cap="all" spc="12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Subhead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5989" y="2830284"/>
            <a:ext cx="5590982" cy="393627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details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281702" y="2830284"/>
            <a:ext cx="5590982" cy="393627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details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5989" y="335301"/>
            <a:ext cx="9916708" cy="124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300" b="1" cap="none" spc="100" baseline="0">
                <a:solidFill>
                  <a:srgbClr val="0067B1"/>
                </a:solidFill>
              </a:defRPr>
            </a:lvl1pPr>
          </a:lstStyle>
          <a:p>
            <a:r>
              <a:rPr lang="en-US" dirty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280412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311266" y="1654953"/>
            <a:ext cx="5327723" cy="375253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21111" y="5637248"/>
            <a:ext cx="5407025" cy="107727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2800" b="0">
                <a:solidFill>
                  <a:schemeClr val="bg1"/>
                </a:solidFill>
              </a:defRPr>
            </a:lvl1pPr>
            <a:lvl2pPr>
              <a:defRPr>
                <a:solidFill>
                  <a:srgbClr val="0067B1"/>
                </a:solidFill>
              </a:defRPr>
            </a:lvl2pPr>
            <a:lvl3pPr>
              <a:defRPr>
                <a:solidFill>
                  <a:srgbClr val="0067B1"/>
                </a:solidFill>
              </a:defRPr>
            </a:lvl3pPr>
            <a:lvl4pPr>
              <a:defRPr>
                <a:solidFill>
                  <a:srgbClr val="0067B1"/>
                </a:solidFill>
              </a:defRPr>
            </a:lvl4pPr>
            <a:lvl5pPr>
              <a:defRPr>
                <a:solidFill>
                  <a:srgbClr val="0067B1"/>
                </a:solidFill>
              </a:defRPr>
            </a:lvl5pPr>
          </a:lstStyle>
          <a:p>
            <a:pPr lvl="0"/>
            <a:r>
              <a:rPr lang="en-US" dirty="0"/>
              <a:t>Edit caption or delete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1654965"/>
            <a:ext cx="5522385" cy="506016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800"/>
              </a:spcAft>
              <a:buFontTx/>
              <a:buNone/>
              <a:defRPr lang="en-US" sz="3200" b="0" dirty="0" smtClean="0"/>
            </a:lvl1pPr>
            <a:lvl2pPr marL="457200" indent="0">
              <a:spcBef>
                <a:spcPts val="0"/>
              </a:spcBef>
              <a:spcAft>
                <a:spcPts val="1800"/>
              </a:spcAft>
              <a:buFontTx/>
              <a:buNone/>
              <a:defRPr lang="en-US" dirty="0" smtClean="0"/>
            </a:lvl2pPr>
            <a:lvl3pPr marL="914400" indent="0">
              <a:buFontTx/>
              <a:buNone/>
              <a:defRPr>
                <a:solidFill>
                  <a:srgbClr val="0067B1"/>
                </a:solidFill>
              </a:defRPr>
            </a:lvl3pPr>
            <a:lvl4pPr marL="1371600" indent="0">
              <a:buFontTx/>
              <a:buNone/>
              <a:defRPr>
                <a:solidFill>
                  <a:srgbClr val="0067B1"/>
                </a:solidFill>
              </a:defRPr>
            </a:lvl4pPr>
            <a:lvl5pPr marL="1828800" indent="0">
              <a:buFontTx/>
              <a:buNone/>
              <a:defRPr>
                <a:solidFill>
                  <a:srgbClr val="0067B1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5989" y="335301"/>
            <a:ext cx="9916708" cy="124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300" b="1" cap="none" spc="100" baseline="0">
                <a:solidFill>
                  <a:srgbClr val="0067B1"/>
                </a:solidFill>
              </a:defRPr>
            </a:lvl1pPr>
          </a:lstStyle>
          <a:p>
            <a:r>
              <a:rPr lang="en-US" dirty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1513598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988" y="1662715"/>
            <a:ext cx="11165219" cy="72351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2800" b="1" cap="all" spc="12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Subhead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81013" y="2655641"/>
            <a:ext cx="5406936" cy="37525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311266" y="2655641"/>
            <a:ext cx="5327723" cy="37525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5989" y="335301"/>
            <a:ext cx="9916708" cy="124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300" b="1" cap="none" spc="100" baseline="0">
                <a:solidFill>
                  <a:srgbClr val="0067B1"/>
                </a:solidFill>
              </a:defRPr>
            </a:lvl1pPr>
          </a:lstStyle>
          <a:p>
            <a:r>
              <a:rPr lang="en-US" dirty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160442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81013" y="1654953"/>
            <a:ext cx="5406936" cy="37525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311266" y="1654953"/>
            <a:ext cx="5327723" cy="37525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11563" y="5638800"/>
            <a:ext cx="5407025" cy="107727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2800" b="0">
                <a:solidFill>
                  <a:schemeClr val="bg1"/>
                </a:solidFill>
              </a:defRPr>
            </a:lvl1pPr>
            <a:lvl2pPr>
              <a:defRPr>
                <a:solidFill>
                  <a:srgbClr val="0067B1"/>
                </a:solidFill>
              </a:defRPr>
            </a:lvl2pPr>
            <a:lvl3pPr>
              <a:defRPr>
                <a:solidFill>
                  <a:srgbClr val="0067B1"/>
                </a:solidFill>
              </a:defRPr>
            </a:lvl3pPr>
            <a:lvl4pPr>
              <a:defRPr>
                <a:solidFill>
                  <a:srgbClr val="0067B1"/>
                </a:solidFill>
              </a:defRPr>
            </a:lvl4pPr>
            <a:lvl5pPr>
              <a:defRPr>
                <a:solidFill>
                  <a:srgbClr val="0067B1"/>
                </a:solidFill>
              </a:defRPr>
            </a:lvl5pPr>
          </a:lstStyle>
          <a:p>
            <a:pPr lvl="0"/>
            <a:r>
              <a:rPr lang="en-US" dirty="0"/>
              <a:t>Edit caption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21111" y="5637248"/>
            <a:ext cx="5407025" cy="107727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2800" b="0">
                <a:solidFill>
                  <a:schemeClr val="bg1"/>
                </a:solidFill>
              </a:defRPr>
            </a:lvl1pPr>
            <a:lvl2pPr>
              <a:defRPr>
                <a:solidFill>
                  <a:srgbClr val="0067B1"/>
                </a:solidFill>
              </a:defRPr>
            </a:lvl2pPr>
            <a:lvl3pPr>
              <a:defRPr>
                <a:solidFill>
                  <a:srgbClr val="0067B1"/>
                </a:solidFill>
              </a:defRPr>
            </a:lvl3pPr>
            <a:lvl4pPr>
              <a:defRPr>
                <a:solidFill>
                  <a:srgbClr val="0067B1"/>
                </a:solidFill>
              </a:defRPr>
            </a:lvl4pPr>
            <a:lvl5pPr>
              <a:defRPr>
                <a:solidFill>
                  <a:srgbClr val="0067B1"/>
                </a:solidFill>
              </a:defRPr>
            </a:lvl5pPr>
          </a:lstStyle>
          <a:p>
            <a:pPr lvl="0"/>
            <a:r>
              <a:rPr lang="en-US" dirty="0"/>
              <a:t>Edit caption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5989" y="335301"/>
            <a:ext cx="9916708" cy="124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300" b="1" cap="none" spc="100" baseline="0">
                <a:solidFill>
                  <a:srgbClr val="0067B1"/>
                </a:solidFill>
              </a:defRPr>
            </a:lvl1pPr>
          </a:lstStyle>
          <a:p>
            <a:r>
              <a:rPr lang="en-US" dirty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2946670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81012" y="1654952"/>
            <a:ext cx="11206491" cy="50506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5989" y="335301"/>
            <a:ext cx="9916708" cy="124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300" b="1" cap="none" spc="100" baseline="0">
                <a:solidFill>
                  <a:srgbClr val="0067B1"/>
                </a:solidFill>
              </a:defRPr>
            </a:lvl1pPr>
          </a:lstStyle>
          <a:p>
            <a:r>
              <a:rPr lang="en-US" dirty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1796702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7B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81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4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854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5226-64A2-442C-BF3F-DAAF2592E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D826B-C303-45C3-8598-A197C166A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DF1FA-0495-44EB-B53D-E5E21DC5F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8B88-E546-4772-AA18-603AB716B0A8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DAEF8-41EA-442F-BE81-3C9BFD4CB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36BBB-AAE6-4017-9A4F-62CBFEAE2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8CE8-E30E-4177-B897-724B61248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24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455C4-3A11-438A-AE3F-A83936C49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DD674-4560-43FC-9541-F4B196465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9C58D-A8EE-4492-A575-3EAF74585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8B88-E546-4772-AA18-603AB716B0A8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8960F-27ED-4C62-8A03-F6FD948BA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9F658-0F02-416A-99A4-A3C6047B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8CE8-E30E-4177-B897-724B61248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01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D5EB-4943-4673-AC9B-C46F106BC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FE77A-D1F3-41E6-AFAA-FCCBC543F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D08C9-C32C-428E-BA73-BB51A328C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8B88-E546-4772-AA18-603AB716B0A8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8ECF5-AFA0-48D8-A3FF-44E5453C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7F1F5-23D5-4AB7-8663-B65BF1A2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8CE8-E30E-4177-B897-724B61248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0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5989" y="365125"/>
            <a:ext cx="6723097" cy="124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300" b="1" cap="none" spc="100" baseline="0"/>
            </a:lvl1pPr>
          </a:lstStyle>
          <a:p>
            <a:r>
              <a:rPr lang="en-US" dirty="0"/>
              <a:t>Edit About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988" y="1786284"/>
            <a:ext cx="11624572" cy="1099716"/>
          </a:xfrm>
        </p:spPr>
        <p:txBody>
          <a:bodyPr>
            <a:normAutofit/>
          </a:bodyPr>
          <a:lstStyle>
            <a:lvl1pPr marL="0" indent="0" algn="l">
              <a:buNone/>
              <a:defRPr sz="2800" b="1" cap="all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5989" y="2929140"/>
            <a:ext cx="5590982" cy="284662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details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244631" y="2941497"/>
            <a:ext cx="5590982" cy="284662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2400"/>
              </a:spcAft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details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5818909"/>
            <a:ext cx="12192000" cy="1039091"/>
          </a:xfrm>
          <a:prstGeom prst="rect">
            <a:avLst/>
          </a:prstGeom>
          <a:solidFill>
            <a:sysClr val="window" lastClr="FFFFFF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858" y="6017028"/>
            <a:ext cx="2892829" cy="64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65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7366-7767-4BB7-A4F5-9E5B66FEF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200A7-025D-411D-BB1B-F942DF343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9DF53-077A-47A3-8DCB-A4B99DEEC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8D3C1-E2AF-4B6E-9673-79FACAA7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8B88-E546-4772-AA18-603AB716B0A8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576B8-F0AB-4B73-93ED-8F7F165A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A8E5D-89F6-4FB0-99E9-315959A3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8CE8-E30E-4177-B897-724B61248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39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AE63A-6774-480B-A39C-F58BE01D6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1B1A8-DDD6-4F41-90F0-68221023A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B601C-5484-470D-B43F-DD12E1BCC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51183-A9CD-4CBE-8372-2FC4E1748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62B915-8E0A-46E0-81CB-F3A0800EB1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260E4B-B68D-4850-ADB1-E6A769C1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8B88-E546-4772-AA18-603AB716B0A8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2C7EB6-586C-43A4-952D-D99C0B4C0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379D92-9BE9-4C71-ADA1-8E6ACBD2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8CE8-E30E-4177-B897-724B61248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71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E979C-DAB1-4B5B-B65B-F7293079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214D4A-30F2-41C2-BFCF-A4E75133A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8B88-E546-4772-AA18-603AB716B0A8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B2DB7C-265E-428B-A672-AE1CEA79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7430A-54C4-4B2D-A9A9-C07B0286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8CE8-E30E-4177-B897-724B61248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24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39DEA-4E55-4FCF-924E-910C1E58D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8B88-E546-4772-AA18-603AB716B0A8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997618-7CB5-47E8-9CB2-B4C2E9A6B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52B42-F53A-43E7-989E-5C927C2D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8CE8-E30E-4177-B897-724B61248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8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2F396-F6A1-4442-9CA9-C173F8D78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C13E7-AF4A-498A-85AB-C04D2C1D1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65A265-8DB5-4F1A-8C23-9A0F72422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55695-3F52-48AC-B635-44EE38DE7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8B88-E546-4772-AA18-603AB716B0A8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754B3-3A76-41F8-98A4-652F90E6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3BEAE-6814-4ED3-B20E-C1E352D9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8CE8-E30E-4177-B897-724B61248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119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82283-0A31-4944-A2F7-E40CFBC8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40B303-56DA-4703-B7B7-54AFEAF0C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B13C4-0184-4D05-B756-8438B6DA5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46A08-1790-4DB3-9636-97E318D7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8B88-E546-4772-AA18-603AB716B0A8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5E14E-58EC-4B57-A068-7023ED68C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10BA3-D730-4287-9912-071F8D69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8CE8-E30E-4177-B897-724B61248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52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C1AA0-4E02-45D8-B71D-03BC15E1B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8E9BA7-F209-4505-B233-CC37AF1F0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E4BDD-82B9-4444-A01C-564AB2A6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8B88-E546-4772-AA18-603AB716B0A8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83536-2F95-4CE4-8C7B-840C88596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B4B23-FCED-4617-AFA6-9FA34CB7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8CE8-E30E-4177-B897-724B61248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120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02A7DF-9FFF-42E7-8139-9FEDB4907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0A85AE-CCFD-4E0A-9631-D8AC9D7A0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CB97A-393F-4B25-9ABC-649B59EAB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8B88-E546-4772-AA18-603AB716B0A8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0F4B5-C80B-4A39-ACAD-4A91D5E3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7D94C-95FD-404C-A289-D67C95E30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8CE8-E30E-4177-B897-724B61248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617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45FE-DB95-4528-AB56-B7420366A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2C0A3-4309-4BAD-9A98-2E5922C25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948F1-1E9F-476F-BAA3-6F74C130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711-BE61-4D31-9E8D-223F1FF781EA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7E75B-B778-4FB0-BC59-3B7B6D505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366DA-9B39-4DE0-8214-39616E8F8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7236-97B7-4965-A5D1-1E30E0079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62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ED882-497C-4D76-90AB-BAAE33CBE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14AC5-79A8-4D93-A6D8-B345058C9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DD2C5-FF80-48A6-82A1-4D3001043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711-BE61-4D31-9E8D-223F1FF781EA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21B93-0C63-4A4A-A982-6A99E46F4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DE737-4EB5-4282-939F-53DC7E2C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7236-97B7-4965-A5D1-1E30E0079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3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5989" y="365125"/>
            <a:ext cx="2492572" cy="124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300" b="1" cap="none" baseline="0"/>
            </a:lvl1pPr>
          </a:lstStyle>
          <a:p>
            <a:r>
              <a:rPr lang="en-US" dirty="0"/>
              <a:t>Agenda – 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57348" y="749454"/>
            <a:ext cx="5855237" cy="681782"/>
          </a:xfrm>
        </p:spPr>
        <p:txBody>
          <a:bodyPr>
            <a:noAutofit/>
          </a:bodyPr>
          <a:lstStyle>
            <a:lvl1pPr marL="0" indent="0" algn="l">
              <a:buNone/>
              <a:defRPr sz="3600" b="1" cap="all" spc="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5988" y="1639889"/>
            <a:ext cx="7144011" cy="4601885"/>
          </a:xfrm>
        </p:spPr>
        <p:txBody>
          <a:bodyPr>
            <a:noAutofit/>
          </a:bodyPr>
          <a:lstStyle>
            <a:lvl1pPr marL="0" indent="0">
              <a:buNone/>
              <a:defRPr sz="2400" b="0" baseline="0"/>
            </a:lvl1pPr>
          </a:lstStyle>
          <a:p>
            <a:pPr lvl="0"/>
            <a:r>
              <a:rPr lang="en-US" dirty="0"/>
              <a:t>List agenda items here: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8142286" y="1639888"/>
            <a:ext cx="2961141" cy="442708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250124"/>
            <a:ext cx="1386573" cy="9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883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3B5FC-10E3-4D1B-8354-A55AFB54B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02E0A-20BB-4CD2-BE97-C3FF1C4A1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6EC47-2995-4C9A-9BF7-3A29CD065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711-BE61-4D31-9E8D-223F1FF781EA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56AFB-AF38-4158-A33F-A5AA96E25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5F1E7-006D-4B21-A418-AC72CF0A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7236-97B7-4965-A5D1-1E30E0079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047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12138-E14F-49B1-BB2D-06AD5203D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72BCB-7E6D-4239-B9BE-0B1579847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50B71-F8F8-4DA8-970A-A53F689E3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43B8D-A536-49B4-8898-231768F7D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711-BE61-4D31-9E8D-223F1FF781EA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0825B-303D-4CAB-968D-37095530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C3BDF-9921-49BF-B426-59BD399EA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7236-97B7-4965-A5D1-1E30E0079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421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5D645-F41C-4D30-8A86-4E8C5FAC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AB3C9-570A-4D1D-8C74-24971B14A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CBD9E-1B88-4D89-9832-EBE1AEA66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44E628-92F7-4E87-B627-2C912E0EC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31ADEC-F140-4BC6-A5D2-82C802A85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0DE1E7-E8FF-4D1B-B6B0-122CAE7E4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711-BE61-4D31-9E8D-223F1FF781EA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F3041-564F-47ED-A531-DA9AC61E2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77A558-7570-481D-9286-776B223C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7236-97B7-4965-A5D1-1E30E0079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27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4A332-1DA5-4D43-967A-BAC00DE2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A478A-8020-47F5-BD66-C1B2AC6D1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711-BE61-4D31-9E8D-223F1FF781EA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6FB8D-DD73-4923-8C19-39F54526A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ABB99-47E1-4019-A51C-F37A093C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7236-97B7-4965-A5D1-1E30E0079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6775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8BA28C-C393-48BA-AF82-B468BBEB7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711-BE61-4D31-9E8D-223F1FF781EA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62F546-F744-4B95-BDCD-EBF3A58D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77B81-F28B-455B-92AD-AF30A0FBA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7236-97B7-4965-A5D1-1E30E0079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260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A8ADB-0754-4FA5-AC94-25530AAE0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F94BD-713F-43FC-BF0D-F0CB849CE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0530A-DA80-4F08-B3BE-BC38DD0C2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29502-2E5B-4D31-AD9F-8E3C77D3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711-BE61-4D31-9E8D-223F1FF781EA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CE886-1559-4E10-8575-E379C530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04DC8-0624-4323-97DE-D6E250F2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7236-97B7-4965-A5D1-1E30E0079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36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CCA90-0B03-4AC3-B67B-7E79BABA2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DA9FD9-8960-48EA-BE87-24DCA8AB8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B3B6D-9B8E-4A0E-973C-DA3B559A1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518D5-17C4-4D35-9822-DEF0E280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711-BE61-4D31-9E8D-223F1FF781EA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36688-DBD5-45A5-B9C9-4D7D67D0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60565-1C60-4DDE-B589-02587644B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7236-97B7-4965-A5D1-1E30E0079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6102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AA6B3-A1C8-4C1C-A77F-6AAEDFF31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CE980-9C1C-4C58-9470-F0B15E19C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64248-853E-4031-A28D-9831E1645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711-BE61-4D31-9E8D-223F1FF781EA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B7B95-975B-431A-8E83-404314BB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115E0-73BE-4376-844B-44BA40337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7236-97B7-4965-A5D1-1E30E0079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513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890DDE-2B9D-4BCA-98BF-AB77A94DA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D0AAC4-DCDD-45BD-B76E-9E4DA8F1F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39CBD-966B-4DEF-822F-6A143241B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711-BE61-4D31-9E8D-223F1FF781EA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6D07F-A17B-4B23-A5B3-0ADCFE3D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A8DB1-2AAB-4FF5-9F3F-405316E2D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7236-97B7-4965-A5D1-1E30E0079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5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ho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250124"/>
            <a:ext cx="1386573" cy="91322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7712" y="2027823"/>
            <a:ext cx="11622226" cy="785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300" b="1" cap="all" baseline="0"/>
            </a:lvl1pPr>
          </a:lstStyle>
          <a:p>
            <a:r>
              <a:rPr lang="en-US" dirty="0"/>
              <a:t>Title of Presenter’s Slideshow 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87363" y="2942495"/>
            <a:ext cx="2431683" cy="9382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dirty="0"/>
              <a:t>Presented by: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743201" y="2954224"/>
            <a:ext cx="4525107" cy="9382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dirty="0"/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368966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651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Sponsors or Partn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5989" y="355293"/>
            <a:ext cx="9887211" cy="124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lang="en-US" sz="4300" b="1" i="1" dirty="0"/>
            </a:lvl1pPr>
          </a:lstStyle>
          <a:p>
            <a:r>
              <a:rPr lang="en-US" dirty="0"/>
              <a:t>Thank you to our sponsors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76250" y="3198329"/>
            <a:ext cx="3398838" cy="14938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0067B1"/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87852" y="3191075"/>
            <a:ext cx="3398838" cy="14938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0067B1"/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8299454" y="3198335"/>
            <a:ext cx="3398838" cy="14938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0067B1"/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374993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Partn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5989" y="355293"/>
            <a:ext cx="9887211" cy="124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300" b="1" i="1" cap="none" baseline="0"/>
            </a:lvl1pPr>
          </a:lstStyle>
          <a:p>
            <a:r>
              <a:rPr lang="en-US" dirty="0"/>
              <a:t>Also presented by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76250" y="2105025"/>
            <a:ext cx="3398838" cy="14938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0067B1"/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87852" y="2097771"/>
            <a:ext cx="3398838" cy="14938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0067B1"/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8299454" y="2105031"/>
            <a:ext cx="3398838" cy="14938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0067B1"/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483508" y="4361995"/>
            <a:ext cx="3398838" cy="14938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0067B1"/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395110" y="4354741"/>
            <a:ext cx="3398838" cy="14938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0067B1"/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306712" y="4362001"/>
            <a:ext cx="3398838" cy="14938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0067B1"/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112633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81013" y="1651000"/>
            <a:ext cx="11217919" cy="52070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200" b="0">
                <a:solidFill>
                  <a:srgbClr val="0067B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>
                <a:solidFill>
                  <a:srgbClr val="0067B1"/>
                </a:solidFill>
              </a:defRPr>
            </a:lvl2pPr>
            <a:lvl3pPr marL="914400" indent="0">
              <a:buFontTx/>
              <a:buNone/>
              <a:defRPr>
                <a:solidFill>
                  <a:srgbClr val="0067B1"/>
                </a:solidFill>
              </a:defRPr>
            </a:lvl3pPr>
            <a:lvl4pPr marL="1371600" indent="0">
              <a:buFontTx/>
              <a:buNone/>
              <a:defRPr>
                <a:solidFill>
                  <a:srgbClr val="0067B1"/>
                </a:solidFill>
              </a:defRPr>
            </a:lvl4pPr>
            <a:lvl5pPr marL="1828800" indent="0">
              <a:buFontTx/>
              <a:buNone/>
              <a:defRPr>
                <a:solidFill>
                  <a:srgbClr val="0067B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5989" y="345461"/>
            <a:ext cx="9887211" cy="124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300" b="1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11465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010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4" r:id="rId3"/>
    <p:sldLayoutId id="2147483675" r:id="rId4"/>
    <p:sldLayoutId id="2147483695" r:id="rId5"/>
    <p:sldLayoutId id="214748368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 cap="all" baseline="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-1"/>
            <a:ext cx="12192000" cy="1378227"/>
          </a:xfrm>
          <a:prstGeom prst="rect">
            <a:avLst/>
          </a:prstGeom>
          <a:solidFill>
            <a:srgbClr val="0067B1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4ABFB-F489-489E-9492-9A10500171ED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60AD6-E847-4FFF-BD74-2C2B5A590E9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250124"/>
            <a:ext cx="1386573" cy="91322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75989" y="315965"/>
            <a:ext cx="97409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907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7" r:id="rId3"/>
    <p:sldLayoutId id="2147483678" r:id="rId4"/>
    <p:sldLayoutId id="2147483683" r:id="rId5"/>
    <p:sldLayoutId id="2147483679" r:id="rId6"/>
    <p:sldLayoutId id="2147483682" r:id="rId7"/>
    <p:sldLayoutId id="214748368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300" b="1" kern="1200">
          <a:solidFill>
            <a:schemeClr val="bg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1800"/>
        </a:spcAft>
        <a:buFontTx/>
        <a:buNone/>
        <a:defRPr sz="3600" b="1" kern="1200">
          <a:solidFill>
            <a:srgbClr val="0067B1"/>
          </a:solidFill>
          <a:latin typeface="Myriad Pro" panose="020B0503030403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1800"/>
        </a:spcAft>
        <a:buFontTx/>
        <a:buNone/>
        <a:defRPr sz="2800" kern="1200">
          <a:solidFill>
            <a:srgbClr val="0067B1"/>
          </a:solidFill>
          <a:latin typeface="Myriad Pro" panose="020B0503030403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1800"/>
        </a:spcAft>
        <a:buFontTx/>
        <a:buNone/>
        <a:defRPr sz="2400" kern="1200">
          <a:solidFill>
            <a:srgbClr val="0067B1"/>
          </a:solidFill>
          <a:latin typeface="Myriad Pro" panose="020B0503030403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1800"/>
        </a:spcAft>
        <a:buFontTx/>
        <a:buNone/>
        <a:defRPr sz="2000" kern="1200">
          <a:solidFill>
            <a:srgbClr val="0067B1"/>
          </a:solidFill>
          <a:latin typeface="Myriad Pro" panose="020B0503030403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1800"/>
        </a:spcAft>
        <a:buFontTx/>
        <a:buNone/>
        <a:defRPr sz="1800" kern="1200">
          <a:solidFill>
            <a:srgbClr val="0067B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7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-1"/>
            <a:ext cx="12192000" cy="1378227"/>
          </a:xfrm>
          <a:prstGeom prst="rect">
            <a:avLst/>
          </a:prstGeom>
          <a:solidFill>
            <a:sysClr val="window" lastClr="FFFFFF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989" y="315965"/>
            <a:ext cx="97409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989" y="1825625"/>
            <a:ext cx="10877811" cy="4351338"/>
          </a:xfrm>
          <a:prstGeom prst="rect">
            <a:avLst/>
          </a:prstGeom>
        </p:spPr>
        <p:txBody>
          <a:bodyPr vert="horz" lIns="91440" tIns="45720" rIns="91440" bIns="9144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E94E3-436B-4E32-B586-FE13A106DC04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2549A-B8D4-4646-8B2A-9704F2C86B3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240292"/>
            <a:ext cx="1386573" cy="91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1" r:id="rId2"/>
    <p:sldLayoutId id="2147483685" r:id="rId3"/>
    <p:sldLayoutId id="2147483676" r:id="rId4"/>
    <p:sldLayoutId id="2147483663" r:id="rId5"/>
    <p:sldLayoutId id="2147483680" r:id="rId6"/>
    <p:sldLayoutId id="2147483672" r:id="rId7"/>
    <p:sldLayoutId id="2147483681" r:id="rId8"/>
    <p:sldLayoutId id="2147483667" r:id="rId9"/>
    <p:sldLayoutId id="214748368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300" b="1" kern="1200">
          <a:solidFill>
            <a:srgbClr val="0067B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1800"/>
        </a:spcAft>
        <a:buFontTx/>
        <a:buNone/>
        <a:defRPr sz="3600" b="1" kern="1200" baseline="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1800"/>
        </a:spcAft>
        <a:buFontTx/>
        <a:buNone/>
        <a:defRPr lang="en-US" sz="2800" kern="1200" baseline="0" dirty="0" smtClean="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1800"/>
        </a:spcAft>
        <a:buFontTx/>
        <a:buNone/>
        <a:defRPr sz="2400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1800"/>
        </a:spcAft>
        <a:buFontTx/>
        <a:buNone/>
        <a:defRPr sz="2000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1800"/>
        </a:spcAft>
        <a:buFontTx/>
        <a:buNone/>
        <a:defRPr sz="1800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75989" y="1825625"/>
            <a:ext cx="10877811" cy="4351338"/>
          </a:xfrm>
          <a:prstGeom prst="rect">
            <a:avLst/>
          </a:prstGeom>
        </p:spPr>
        <p:txBody>
          <a:bodyPr vert="horz" lIns="91440" tIns="45720" rIns="91440" bIns="9144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46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b="1" kern="1200" baseline="0">
          <a:solidFill>
            <a:srgbClr val="0067B1"/>
          </a:solidFill>
          <a:latin typeface="Myriad Pro" panose="020B0503030403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b="1" kern="1200" baseline="0">
          <a:solidFill>
            <a:srgbClr val="0067B1"/>
          </a:solidFill>
          <a:latin typeface="Myriad Pro" panose="020B0503030403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b="1" kern="1200" baseline="0">
          <a:solidFill>
            <a:srgbClr val="0067B1"/>
          </a:solidFill>
          <a:latin typeface="Myriad Pro" panose="020B0503030403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kern="1200" baseline="0">
          <a:solidFill>
            <a:srgbClr val="0067B1"/>
          </a:solidFill>
          <a:latin typeface="Myriad Pro" panose="020B0503030403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 baseline="0">
          <a:solidFill>
            <a:srgbClr val="0067B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7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75989" y="1825625"/>
            <a:ext cx="10877811" cy="4351338"/>
          </a:xfrm>
          <a:prstGeom prst="rect">
            <a:avLst/>
          </a:prstGeom>
        </p:spPr>
        <p:txBody>
          <a:bodyPr vert="horz" lIns="91440" tIns="45720" rIns="91440" bIns="9144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712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b="1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b="1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350EE9-5BEE-4F19-A943-AFEB6340D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AF634-EC10-4615-9C02-E16771DC7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45484-5032-4A99-AC89-3FECAA3E2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D8B88-E546-4772-AA18-603AB716B0A8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4BFFD-0333-4687-9C5F-18C1840AB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DEC86-61D5-405C-9F7C-051F776DE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88CE8-E30E-4177-B897-724B61248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48B577-7D51-439A-8CED-2722B7531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45A45-1592-4462-99B5-01FCF98A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F8D6A-40F8-4C2C-86F2-45109034E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CA711-BE61-4D31-9E8D-223F1FF781EA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54ABC-B5D0-4382-BC29-7D1436DD6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6C9D2-ED2C-42F1-9D76-7BDF0B988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C7236-97B7-4965-A5D1-1E30E0079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5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EMPOWERING LOCAL GOVERNMENT SUCCESS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MRSC’s Services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44373" y="4806261"/>
            <a:ext cx="7581169" cy="740229"/>
          </a:xfrm>
        </p:spPr>
        <p:txBody>
          <a:bodyPr>
            <a:normAutofit/>
          </a:bodyPr>
          <a:lstStyle/>
          <a:p>
            <a:r>
              <a:rPr lang="en-US" sz="2600" dirty="0"/>
              <a:t>July 11, 2019</a:t>
            </a:r>
          </a:p>
        </p:txBody>
      </p:sp>
    </p:spTree>
    <p:extLst>
      <p:ext uri="{BB962C8B-B14F-4D97-AF65-F5344CB8AC3E}">
        <p14:creationId xmlns:p14="http://schemas.microsoft.com/office/powerpoint/2010/main" val="2882212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D6C5FE1-D583-4009-AD7E-22F5A9D2B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32" y="4008789"/>
            <a:ext cx="8115300" cy="21431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88A396F-448E-43BC-A491-27E17F715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MRSC Users Are Saying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85F99C8-B9A4-4CEB-B9D3-0C08CE0812B5}"/>
              </a:ext>
            </a:extLst>
          </p:cNvPr>
          <p:cNvSpPr/>
          <p:nvPr/>
        </p:nvSpPr>
        <p:spPr>
          <a:xfrm>
            <a:off x="3485892" y="1519916"/>
            <a:ext cx="2905382" cy="2336325"/>
          </a:xfrm>
          <a:prstGeom prst="wedgeRoundRectCallout">
            <a:avLst>
              <a:gd name="adj1" fmla="val -17078"/>
              <a:gd name="adj2" fmla="val 57261"/>
              <a:gd name="adj3" fmla="val 16667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  <a:p>
            <a:r>
              <a:rPr lang="en-US" dirty="0"/>
              <a:t>Please </a:t>
            </a:r>
            <a:r>
              <a:rPr lang="en-US" b="1" dirty="0">
                <a:solidFill>
                  <a:schemeClr val="accent2">
                    <a:lumMod val="25000"/>
                  </a:schemeClr>
                </a:solidFill>
              </a:rPr>
              <a:t>keep up the good work</a:t>
            </a:r>
            <a:r>
              <a:rPr lang="en-US" dirty="0"/>
              <a:t> and don’t ever stop. Your website, staff and resources are more valuable than you can imagine to smaller units of government.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BE95D63-919D-4044-B132-49FFF7018B7F}"/>
              </a:ext>
            </a:extLst>
          </p:cNvPr>
          <p:cNvSpPr/>
          <p:nvPr/>
        </p:nvSpPr>
        <p:spPr>
          <a:xfrm>
            <a:off x="6540667" y="1519916"/>
            <a:ext cx="2579270" cy="2336325"/>
          </a:xfrm>
          <a:prstGeom prst="wedgeRoundRectCallou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 have </a:t>
            </a:r>
            <a:r>
              <a:rPr lang="en-US" b="1" dirty="0">
                <a:solidFill>
                  <a:schemeClr val="accent2">
                    <a:lumMod val="25000"/>
                  </a:schemeClr>
                </a:solidFill>
              </a:rPr>
              <a:t>never been dissatisfied </a:t>
            </a:r>
            <a:r>
              <a:rPr lang="en-US" dirty="0"/>
              <a:t>with your service (which is not to say I always liked the answer I got, but that just goes to show that your folks are unbiased). 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AC02676-B7E3-4F08-9885-0F3BB7C27ACE}"/>
              </a:ext>
            </a:extLst>
          </p:cNvPr>
          <p:cNvSpPr/>
          <p:nvPr/>
        </p:nvSpPr>
        <p:spPr>
          <a:xfrm>
            <a:off x="152398" y="1519916"/>
            <a:ext cx="3195249" cy="2336325"/>
          </a:xfrm>
          <a:prstGeom prst="wedgeRoundRectCallout">
            <a:avLst>
              <a:gd name="adj1" fmla="val -10029"/>
              <a:gd name="adj2" fmla="val 6261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The MRSC </a:t>
            </a:r>
            <a:r>
              <a:rPr lang="en-US" b="1" dirty="0">
                <a:solidFill>
                  <a:schemeClr val="accent2">
                    <a:lumMod val="25000"/>
                  </a:schemeClr>
                </a:solidFill>
              </a:rPr>
              <a:t>website</a:t>
            </a:r>
            <a:r>
              <a:rPr lang="en-US" dirty="0"/>
              <a:t> is one of the </a:t>
            </a:r>
            <a:r>
              <a:rPr lang="en-US" b="1" dirty="0">
                <a:solidFill>
                  <a:schemeClr val="accent2">
                    <a:lumMod val="25000"/>
                  </a:schemeClr>
                </a:solidFill>
              </a:rPr>
              <a:t>most valuable tools </a:t>
            </a:r>
            <a:r>
              <a:rPr lang="en-US" dirty="0"/>
              <a:t>that is available to our City employees.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D770798-3CB1-426C-B06B-9E08C41E7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557" y="4158388"/>
            <a:ext cx="1727836" cy="1944822"/>
          </a:xfrm>
          <a:prstGeom prst="rect">
            <a:avLst/>
          </a:prstGeom>
        </p:spPr>
      </p:pic>
      <p:sp>
        <p:nvSpPr>
          <p:cNvPr id="23" name="Speech Bubble: Rectangle with Corners Rounded 8">
            <a:extLst>
              <a:ext uri="{FF2B5EF4-FFF2-40B4-BE49-F238E27FC236}">
                <a16:creationId xmlns:a16="http://schemas.microsoft.com/office/drawing/2014/main" id="{154907F4-3B88-4C0E-B64C-E87F36060841}"/>
              </a:ext>
            </a:extLst>
          </p:cNvPr>
          <p:cNvSpPr/>
          <p:nvPr/>
        </p:nvSpPr>
        <p:spPr>
          <a:xfrm>
            <a:off x="9267825" y="1519916"/>
            <a:ext cx="2827922" cy="2336325"/>
          </a:xfrm>
          <a:prstGeom prst="wedgeRoundRectCallout">
            <a:avLst>
              <a:gd name="adj1" fmla="val 14714"/>
              <a:gd name="adj2" fmla="val 67246"/>
              <a:gd name="adj3" fmla="val 16667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I’ve </a:t>
            </a:r>
            <a:r>
              <a:rPr lang="en-US" b="1" dirty="0">
                <a:solidFill>
                  <a:schemeClr val="accent2">
                    <a:lumMod val="25000"/>
                  </a:schemeClr>
                </a:solidFill>
              </a:rPr>
              <a:t>used MRSC resources for 18 years </a:t>
            </a:r>
            <a:r>
              <a:rPr lang="en-US" dirty="0"/>
              <a:t>and absolutely love what you do. Your people are the best!</a:t>
            </a:r>
          </a:p>
        </p:txBody>
      </p:sp>
    </p:spTree>
    <p:extLst>
      <p:ext uri="{BB962C8B-B14F-4D97-AF65-F5344CB8AC3E}">
        <p14:creationId xmlns:p14="http://schemas.microsoft.com/office/powerpoint/2010/main" val="3057391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D6C5FE1-D583-4009-AD7E-22F5A9D2B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32" y="4008789"/>
            <a:ext cx="8115300" cy="21431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88A396F-448E-43BC-A491-27E17F715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MRSC Users Are Saying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85F99C8-B9A4-4CEB-B9D3-0C08CE0812B5}"/>
              </a:ext>
            </a:extLst>
          </p:cNvPr>
          <p:cNvSpPr/>
          <p:nvPr/>
        </p:nvSpPr>
        <p:spPr>
          <a:xfrm>
            <a:off x="3485892" y="1519916"/>
            <a:ext cx="2905382" cy="2336325"/>
          </a:xfrm>
          <a:prstGeom prst="wedgeRoundRectCallout">
            <a:avLst>
              <a:gd name="adj1" fmla="val -17078"/>
              <a:gd name="adj2" fmla="val 57261"/>
              <a:gd name="adj3" fmla="val 16667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Without MRSC it would take a great deal more attorney time and staff time to research subjects and past history. In all likelihood, our decisions would be less </a:t>
            </a: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srgbClr val="0067B1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Myriad Pro" panose="020B0503030403020204" charset="0"/>
                <a:ea typeface="+mn-ea"/>
                <a:cs typeface="+mn-cs"/>
              </a:rPr>
              <a:t>thorough and defensible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BE95D63-919D-4044-B132-49FFF7018B7F}"/>
              </a:ext>
            </a:extLst>
          </p:cNvPr>
          <p:cNvSpPr/>
          <p:nvPr/>
        </p:nvSpPr>
        <p:spPr>
          <a:xfrm>
            <a:off x="6540667" y="1519916"/>
            <a:ext cx="2579270" cy="2336325"/>
          </a:xfrm>
          <a:prstGeom prst="wedgeRoundRectCallou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Losing MRSC would impact the </a:t>
            </a: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srgbClr val="0067B1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Myriad Pro" panose="020B0503030403020204" charset="0"/>
                <a:ea typeface="+mn-ea"/>
                <a:cs typeface="+mn-cs"/>
              </a:rPr>
              <a:t>breadth of research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that staff can do. Research would not happen or would require much more staff time.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CF3450-5C3C-4614-A671-A4BD4135C64A}"/>
              </a:ext>
            </a:extLst>
          </p:cNvPr>
          <p:cNvSpPr txBox="1"/>
          <p:nvPr/>
        </p:nvSpPr>
        <p:spPr>
          <a:xfrm>
            <a:off x="3971664" y="6155878"/>
            <a:ext cx="1705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Vicky Dalton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DBFDDB-06AC-40D1-8F3B-5A4C103887C0}"/>
              </a:ext>
            </a:extLst>
          </p:cNvPr>
          <p:cNvSpPr txBox="1"/>
          <p:nvPr/>
        </p:nvSpPr>
        <p:spPr>
          <a:xfrm>
            <a:off x="3619369" y="6434944"/>
            <a:ext cx="2238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Spokane County Auditor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AC02676-B7E3-4F08-9885-0F3BB7C27ACE}"/>
              </a:ext>
            </a:extLst>
          </p:cNvPr>
          <p:cNvSpPr/>
          <p:nvPr/>
        </p:nvSpPr>
        <p:spPr>
          <a:xfrm>
            <a:off x="152398" y="1519916"/>
            <a:ext cx="3195249" cy="2336325"/>
          </a:xfrm>
          <a:prstGeom prst="wedgeRoundRectCallout">
            <a:avLst>
              <a:gd name="adj1" fmla="val -10029"/>
              <a:gd name="adj2" fmla="val 6261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I used MRSC for information about the new marijuana excise tax laws passed last year. If not for this, our office would not have been aware of nearly </a:t>
            </a: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srgbClr val="0067B1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Myriad Pro" panose="020B0503030403020204" charset="0"/>
                <a:ea typeface="+mn-ea"/>
                <a:cs typeface="+mn-cs"/>
              </a:rPr>
              <a:t>$2 million in revenues available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intended for enforcement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9E8D5C-BE3B-4451-A78F-0F9E6FF57582}"/>
              </a:ext>
            </a:extLst>
          </p:cNvPr>
          <p:cNvSpPr txBox="1"/>
          <p:nvPr/>
        </p:nvSpPr>
        <p:spPr>
          <a:xfrm>
            <a:off x="866644" y="6155878"/>
            <a:ext cx="1705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DeWayne Pitts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514DBE-3C52-4013-9267-19114F74E70A}"/>
              </a:ext>
            </a:extLst>
          </p:cNvPr>
          <p:cNvSpPr txBox="1"/>
          <p:nvPr/>
        </p:nvSpPr>
        <p:spPr>
          <a:xfrm>
            <a:off x="366844" y="6421234"/>
            <a:ext cx="3119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King County Chief Financial Officer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D770798-3CB1-426C-B06B-9E08C41E7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557" y="4158388"/>
            <a:ext cx="1727836" cy="1944822"/>
          </a:xfrm>
          <a:prstGeom prst="rect">
            <a:avLst/>
          </a:prstGeom>
        </p:spPr>
      </p:pic>
      <p:sp>
        <p:nvSpPr>
          <p:cNvPr id="23" name="Speech Bubble: Rectangle with Corners Rounded 8">
            <a:extLst>
              <a:ext uri="{FF2B5EF4-FFF2-40B4-BE49-F238E27FC236}">
                <a16:creationId xmlns:a16="http://schemas.microsoft.com/office/drawing/2014/main" id="{154907F4-3B88-4C0E-B64C-E87F36060841}"/>
              </a:ext>
            </a:extLst>
          </p:cNvPr>
          <p:cNvSpPr/>
          <p:nvPr/>
        </p:nvSpPr>
        <p:spPr>
          <a:xfrm>
            <a:off x="9267825" y="1519916"/>
            <a:ext cx="2827922" cy="2336325"/>
          </a:xfrm>
          <a:prstGeom prst="wedgeRoundRectCallout">
            <a:avLst>
              <a:gd name="adj1" fmla="val 14714"/>
              <a:gd name="adj2" fmla="val 67246"/>
              <a:gd name="adj3" fmla="val 16667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It would be </a:t>
            </a: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srgbClr val="0067B1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Myriad Pro" panose="020B0503030403020204" charset="0"/>
                <a:ea typeface="+mn-ea"/>
                <a:cs typeface="+mn-cs"/>
              </a:rPr>
              <a:t>devastating to lose MRSC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, especially to small cities with limited and diminishing resources. It would be like trying to conduct commerce in this age without the internet.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AA68D8-EBE2-494C-8958-350CE5A8EAD5}"/>
              </a:ext>
            </a:extLst>
          </p:cNvPr>
          <p:cNvSpPr txBox="1"/>
          <p:nvPr/>
        </p:nvSpPr>
        <p:spPr>
          <a:xfrm>
            <a:off x="9986730" y="6134100"/>
            <a:ext cx="1705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Jason Walker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C8D6C6-0C96-42D8-AF23-D97616774A4F}"/>
              </a:ext>
            </a:extLst>
          </p:cNvPr>
          <p:cNvSpPr txBox="1"/>
          <p:nvPr/>
        </p:nvSpPr>
        <p:spPr>
          <a:xfrm>
            <a:off x="9564067" y="6415066"/>
            <a:ext cx="2238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Duvall City Councilmember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AC6C4D-DC0A-4077-8D7A-E75B918AE8F3}"/>
              </a:ext>
            </a:extLst>
          </p:cNvPr>
          <p:cNvSpPr txBox="1"/>
          <p:nvPr/>
        </p:nvSpPr>
        <p:spPr>
          <a:xfrm>
            <a:off x="7090386" y="6134100"/>
            <a:ext cx="1705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Jay Arnold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308677-5FB6-475E-810D-F154E0F27813}"/>
              </a:ext>
            </a:extLst>
          </p:cNvPr>
          <p:cNvSpPr txBox="1"/>
          <p:nvPr/>
        </p:nvSpPr>
        <p:spPr>
          <a:xfrm>
            <a:off x="6815137" y="6415067"/>
            <a:ext cx="2238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Kirkland Deputy Mayor</a:t>
            </a:r>
          </a:p>
        </p:txBody>
      </p:sp>
    </p:spTree>
    <p:extLst>
      <p:ext uri="{BB962C8B-B14F-4D97-AF65-F5344CB8AC3E}">
        <p14:creationId xmlns:p14="http://schemas.microsoft.com/office/powerpoint/2010/main" val="3472882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website contains:</a:t>
            </a:r>
            <a:endParaRPr lang="en-US" dirty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Databases – City/County Profiles, Local Ballot Measures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~420 “topic pages” with legal/policy guidance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Over 3,600 sample documents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2-3 new blog posts per week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Webinars &amp; trainings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Publications</a:t>
            </a:r>
          </a:p>
          <a:p>
            <a:endParaRPr lang="en-US" dirty="0"/>
          </a:p>
          <a:p>
            <a:r>
              <a:rPr lang="en-US" dirty="0"/>
              <a:t>…just to name a few!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MRSC Website Overview</a:t>
            </a:r>
          </a:p>
        </p:txBody>
      </p:sp>
    </p:spTree>
    <p:extLst>
      <p:ext uri="{BB962C8B-B14F-4D97-AF65-F5344CB8AC3E}">
        <p14:creationId xmlns:p14="http://schemas.microsoft.com/office/powerpoint/2010/main" val="1925297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811" b="21620"/>
          <a:stretch/>
        </p:blipFill>
        <p:spPr>
          <a:xfrm>
            <a:off x="4350051" y="1461331"/>
            <a:ext cx="7844798" cy="537530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4632" y="1655064"/>
            <a:ext cx="3865419" cy="5079075"/>
          </a:xfrm>
        </p:spPr>
        <p:txBody>
          <a:bodyPr>
            <a:normAutofit/>
          </a:bodyPr>
          <a:lstStyle/>
          <a:p>
            <a:r>
              <a:rPr lang="en-US" sz="2400" dirty="0"/>
              <a:t>Good place to start if you’re looking for info but don’t know where to find it</a:t>
            </a:r>
          </a:p>
          <a:p>
            <a:endParaRPr lang="en-US" sz="2400" dirty="0"/>
          </a:p>
          <a:p>
            <a:r>
              <a:rPr lang="en-US" sz="2400" dirty="0"/>
              <a:t>Simple search terms </a:t>
            </a:r>
            <a:r>
              <a:rPr lang="en-US" sz="2000" i="1" dirty="0"/>
              <a:t>(prevailing wages)</a:t>
            </a:r>
            <a:r>
              <a:rPr lang="en-US" sz="1600" dirty="0"/>
              <a:t> </a:t>
            </a:r>
            <a:r>
              <a:rPr lang="en-US" sz="2400" dirty="0"/>
              <a:t>are better than complex terms</a:t>
            </a:r>
            <a:endParaRPr lang="en-US" sz="2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Search</a:t>
            </a:r>
          </a:p>
        </p:txBody>
      </p:sp>
      <p:sp>
        <p:nvSpPr>
          <p:cNvPr id="6" name="Oval 5"/>
          <p:cNvSpPr/>
          <p:nvPr/>
        </p:nvSpPr>
        <p:spPr>
          <a:xfrm>
            <a:off x="6728232" y="1591422"/>
            <a:ext cx="4038226" cy="7993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80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4632" y="1655064"/>
            <a:ext cx="3865419" cy="5079075"/>
          </a:xfrm>
        </p:spPr>
        <p:txBody>
          <a:bodyPr>
            <a:normAutofit/>
          </a:bodyPr>
          <a:lstStyle/>
          <a:p>
            <a:r>
              <a:rPr lang="en-US" sz="2400" dirty="0"/>
              <a:t>Under “Research Tools”</a:t>
            </a:r>
          </a:p>
          <a:p>
            <a:r>
              <a:rPr lang="en-US" sz="2400" dirty="0"/>
              <a:t>Search over 3,600: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Policies/procedures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Ordinances/resolutions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Sample job descriptions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Contracts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RFPs/Bidding Documents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And more!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Document Library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r="12064" b="14448"/>
          <a:stretch/>
        </p:blipFill>
        <p:spPr>
          <a:xfrm>
            <a:off x="4150027" y="1460760"/>
            <a:ext cx="8032448" cy="537819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4870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4632" y="1655064"/>
            <a:ext cx="2823647" cy="5079075"/>
          </a:xfrm>
        </p:spPr>
        <p:txBody>
          <a:bodyPr>
            <a:normAutofit/>
          </a:bodyPr>
          <a:lstStyle/>
          <a:p>
            <a:r>
              <a:rPr lang="en-US" sz="2400" dirty="0"/>
              <a:t>Can browse all documents in a section…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Document Library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3341"/>
          <a:stretch/>
        </p:blipFill>
        <p:spPr>
          <a:xfrm>
            <a:off x="3754163" y="1591422"/>
            <a:ext cx="8210646" cy="525724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2895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4632" y="1655064"/>
            <a:ext cx="3087243" cy="5079075"/>
          </a:xfrm>
        </p:spPr>
        <p:txBody>
          <a:bodyPr>
            <a:normAutofit/>
          </a:bodyPr>
          <a:lstStyle/>
          <a:p>
            <a:r>
              <a:rPr lang="en-US" sz="2400" dirty="0"/>
              <a:t>Get legal analysis, policy guidance, sample documents, and more</a:t>
            </a:r>
          </a:p>
          <a:p>
            <a:endParaRPr lang="en-US" sz="2400" dirty="0"/>
          </a:p>
          <a:p>
            <a:r>
              <a:rPr lang="en-US" sz="2400" dirty="0"/>
              <a:t>≈ 420 topics</a:t>
            </a:r>
          </a:p>
          <a:p>
            <a:endParaRPr lang="en-US" sz="2400" dirty="0"/>
          </a:p>
          <a:p>
            <a:r>
              <a:rPr lang="en-US" sz="2400" dirty="0"/>
              <a:t>“Popular Topics” category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Topics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1" y="1682935"/>
            <a:ext cx="8743949" cy="36826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2971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4632" y="1655064"/>
            <a:ext cx="3933256" cy="5194311"/>
          </a:xfrm>
        </p:spPr>
        <p:txBody>
          <a:bodyPr>
            <a:normAutofit/>
          </a:bodyPr>
          <a:lstStyle/>
          <a:p>
            <a:r>
              <a:rPr lang="en-US" sz="2400" dirty="0"/>
              <a:t>“One-stop shop”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PRA/OPMA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Purchasing &amp; contracting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Marijuana regulation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Court decisions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Budgeting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GMA</a:t>
            </a:r>
            <a:endParaRPr lang="en-US" sz="900" dirty="0"/>
          </a:p>
          <a:p>
            <a:r>
              <a:rPr lang="en-US" sz="2400" dirty="0"/>
              <a:t>Includes links to all related MRSC materials (topic pages, publications, blog posts, etc.)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Explore Topics – “Popular Topics”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9985"/>
          <a:stretch/>
        </p:blipFill>
        <p:spPr>
          <a:xfrm>
            <a:off x="4806668" y="1405743"/>
            <a:ext cx="5332137" cy="548747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3824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013" y="1651000"/>
            <a:ext cx="4291709" cy="5207000"/>
          </a:xfrm>
        </p:spPr>
        <p:txBody>
          <a:bodyPr>
            <a:normAutofit fontScale="92500"/>
          </a:bodyPr>
          <a:lstStyle/>
          <a:p>
            <a:r>
              <a:rPr lang="en-US" dirty="0"/>
              <a:t>Call or submit your question online. We’ll get back to you fast!</a:t>
            </a:r>
          </a:p>
          <a:p>
            <a:endParaRPr lang="en-US" dirty="0"/>
          </a:p>
          <a:p>
            <a:r>
              <a:rPr lang="en-US" dirty="0"/>
              <a:t>Free for eligible agencies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All cities/counties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Hundreds of special purpose districts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Other government partners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a Question? Ask MRSC!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" t="-236" r="2719" b="19294"/>
          <a:stretch/>
        </p:blipFill>
        <p:spPr>
          <a:xfrm>
            <a:off x="6989834" y="1794879"/>
            <a:ext cx="3373366" cy="42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90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013" y="1651000"/>
            <a:ext cx="11217919" cy="5207000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latin typeface="Myriad Pro" panose="020B0503030403020204" charset="0"/>
                <a:ea typeface="Calibri" pitchFamily="34" charset="0"/>
                <a:cs typeface="Times New Roman" pitchFamily="18" charset="0"/>
              </a:rPr>
              <a:t>Examples of questions we receive: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Myriad Pro" panose="020B0503030403020204" charset="0"/>
                <a:ea typeface="Calibri" pitchFamily="34" charset="0"/>
                <a:cs typeface="Times New Roman" pitchFamily="18" charset="0"/>
              </a:rPr>
              <a:t>How are the five business days calculated in responding to public record requests?</a:t>
            </a:r>
          </a:p>
          <a:p>
            <a:endParaRPr lang="en-US" sz="2600" dirty="0">
              <a:latin typeface="Myriad Pro" panose="020B050303040302020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Myriad Pro" panose="020B0503030403020204" charset="0"/>
              </a:rPr>
              <a:t>Is there a conflict of interest if a fire district commissioner marries a fire district employee?</a:t>
            </a:r>
          </a:p>
          <a:p>
            <a:endParaRPr lang="en-US" sz="2600" b="1" dirty="0">
              <a:latin typeface="Myriad Pro" panose="020B0503030403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Myriad Pro" panose="020B0503030403020204" charset="0"/>
                <a:cs typeface="Times New Roman" pitchFamily="18" charset="0"/>
              </a:rPr>
              <a:t>Is it legal for a county to pay a “signing bonus” to a new employee?</a:t>
            </a:r>
          </a:p>
          <a:p>
            <a:endParaRPr lang="en-US" sz="2600" dirty="0">
              <a:latin typeface="Myriad Pro" panose="020B0503030403020204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Myriad Pro" panose="020B0503030403020204" charset="0"/>
                <a:ea typeface="Calibri" panose="020F0502020204030204" pitchFamily="34" charset="0"/>
                <a:cs typeface="Times New Roman" panose="02020603050405020304" pitchFamily="18" charset="0"/>
              </a:rPr>
              <a:t>Can you send me examples of short-term rental (Airbnb) ordinances from small cities that authorize the city to collect permit fees?</a:t>
            </a:r>
            <a:endParaRPr lang="en-US" sz="2600" dirty="0">
              <a:latin typeface="Myriad Pro" panose="020B05030304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MRSC</a:t>
            </a:r>
          </a:p>
        </p:txBody>
      </p:sp>
    </p:spTree>
    <p:extLst>
      <p:ext uri="{BB962C8B-B14F-4D97-AF65-F5344CB8AC3E}">
        <p14:creationId xmlns:p14="http://schemas.microsoft.com/office/powerpoint/2010/main" val="417002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Our Mission.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1543"/>
          <a:stretch/>
        </p:blipFill>
        <p:spPr>
          <a:xfrm>
            <a:off x="7565571" y="1645464"/>
            <a:ext cx="3820886" cy="44291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5989" y="3153993"/>
            <a:ext cx="53429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Trusted guidance and services supporting local government success.</a:t>
            </a:r>
          </a:p>
        </p:txBody>
      </p:sp>
    </p:spTree>
    <p:extLst>
      <p:ext uri="{BB962C8B-B14F-4D97-AF65-F5344CB8AC3E}">
        <p14:creationId xmlns:p14="http://schemas.microsoft.com/office/powerpoint/2010/main" val="3557994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4632" y="1655064"/>
            <a:ext cx="5020429" cy="507907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latest local government news and analysis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Sign up and get: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Blog posts / analysis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News headlines / links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Upcoming trainings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Announcements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400" dirty="0"/>
              <a:t>Mobile-friendly – read on the go!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MRSC E-Newsletters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497">
            <a:off x="6211051" y="1680421"/>
            <a:ext cx="3470066" cy="526657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054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4632" y="1655064"/>
            <a:ext cx="4013342" cy="514072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2400" dirty="0"/>
              <a:t>Completely re-written and re-published! Learn about:</a:t>
            </a:r>
          </a:p>
          <a:p>
            <a:endParaRPr lang="en-US" sz="15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Property taxes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Sales taxes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Lodging taxes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Real estate excise taxes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Key considerations for voted and non-voted revenues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And much, much more!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&amp; County Revenue Guides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5722">
            <a:off x="7968718" y="1582615"/>
            <a:ext cx="3526236" cy="455764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1457">
            <a:off x="4815821" y="2512994"/>
            <a:ext cx="3141602" cy="4058506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2276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2243"/>
          <a:stretch/>
        </p:blipFill>
        <p:spPr>
          <a:xfrm>
            <a:off x="4107955" y="1529697"/>
            <a:ext cx="7964934" cy="533257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164" y="1898469"/>
            <a:ext cx="3766791" cy="3909817"/>
          </a:xfrm>
        </p:spPr>
        <p:txBody>
          <a:bodyPr>
            <a:normAutofit/>
          </a:bodyPr>
          <a:lstStyle/>
          <a:p>
            <a:r>
              <a:rPr lang="en-US" sz="2400" dirty="0"/>
              <a:t>Monthly webinars</a:t>
            </a:r>
          </a:p>
          <a:p>
            <a:endParaRPr lang="en-US" sz="2400" dirty="0"/>
          </a:p>
          <a:p>
            <a:r>
              <a:rPr lang="en-US" sz="2400" dirty="0"/>
              <a:t>In-person regional trainings</a:t>
            </a:r>
          </a:p>
          <a:p>
            <a:endParaRPr lang="en-US" sz="2400" dirty="0"/>
          </a:p>
          <a:p>
            <a:r>
              <a:rPr lang="en-US" sz="2400" dirty="0"/>
              <a:t>Archived webinars &amp;            E-learning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MRSC Training</a:t>
            </a:r>
          </a:p>
        </p:txBody>
      </p:sp>
      <p:sp>
        <p:nvSpPr>
          <p:cNvPr id="6" name="Oval 5"/>
          <p:cNvSpPr/>
          <p:nvPr/>
        </p:nvSpPr>
        <p:spPr>
          <a:xfrm>
            <a:off x="8533104" y="2280862"/>
            <a:ext cx="942393" cy="4202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30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554ED1-5F84-4381-87BE-74394AD30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Myriad Pro" panose="020B0503030403020204" charset="0"/>
              </a:rPr>
              <a:t>Historical Funding Models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809D848-A531-4D70-A5DB-D1795BD513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72670" y="620785"/>
          <a:ext cx="7199088" cy="612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9921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42E433-334D-4308-B7B3-249CC916D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193" y="443204"/>
            <a:ext cx="9013727" cy="59715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B786FD-B697-4EE2-B054-1E35EED3C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Myriad Pro" panose="020B0503030403020204" charset="0"/>
              </a:rPr>
              <a:t>Current Funding Model</a:t>
            </a:r>
          </a:p>
        </p:txBody>
      </p:sp>
    </p:spTree>
    <p:extLst>
      <p:ext uri="{BB962C8B-B14F-4D97-AF65-F5344CB8AC3E}">
        <p14:creationId xmlns:p14="http://schemas.microsoft.com/office/powerpoint/2010/main" val="3005309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14B4D4-07CE-425A-9D10-192211F969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4" y="2201023"/>
            <a:ext cx="11477625" cy="44576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064" y="221636"/>
            <a:ext cx="10106286" cy="1245961"/>
          </a:xfrm>
        </p:spPr>
        <p:txBody>
          <a:bodyPr>
            <a:normAutofit fontScale="90000"/>
          </a:bodyPr>
          <a:lstStyle/>
          <a:p>
            <a:r>
              <a:rPr lang="en-US" dirty="0"/>
              <a:t>MRSC State Appropriations (Real Dollars)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90524" y="1467597"/>
          <a:ext cx="11220451" cy="479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0896600" y="3039223"/>
            <a:ext cx="400050" cy="1313702"/>
          </a:xfrm>
          <a:prstGeom prst="straightConnector1">
            <a:avLst/>
          </a:prstGeom>
          <a:ln w="38100">
            <a:solidFill>
              <a:schemeClr val="accent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0524" y="6258672"/>
            <a:ext cx="5743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* MRSC Contract line does not include 07-08 $400K SPD funding amounts </a:t>
            </a:r>
          </a:p>
        </p:txBody>
      </p:sp>
    </p:spTree>
    <p:extLst>
      <p:ext uri="{BB962C8B-B14F-4D97-AF65-F5344CB8AC3E}">
        <p14:creationId xmlns:p14="http://schemas.microsoft.com/office/powerpoint/2010/main" val="4278902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Be Bold!</a:t>
            </a:r>
          </a:p>
          <a:p>
            <a:r>
              <a:rPr lang="en-US" sz="5400" b="1" dirty="0"/>
              <a:t>Focus on the Customer</a:t>
            </a:r>
          </a:p>
          <a:p>
            <a:r>
              <a:rPr lang="en-US" sz="5400" b="1" dirty="0"/>
              <a:t>Build on Your Strengths</a:t>
            </a:r>
          </a:p>
          <a:p>
            <a:r>
              <a:rPr lang="en-US" sz="5400" b="1" dirty="0"/>
              <a:t>You Can Do This!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</p:spTree>
    <p:extLst>
      <p:ext uri="{BB962C8B-B14F-4D97-AF65-F5344CB8AC3E}">
        <p14:creationId xmlns:p14="http://schemas.microsoft.com/office/powerpoint/2010/main" val="240728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MRSC: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Was established in 1934, has served local governments in WA for 85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Educates and informs on legal, policy, and finance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Provides independent, nonpartisan research &amp; guidance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Does not lobby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Does not take sides on policy issues or disputes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Does not provide legal representation or serve as legal counsel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28374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2018: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6,300+ people</a:t>
            </a:r>
            <a:r>
              <a:rPr lang="en-US" dirty="0"/>
              <a:t> asked us for one-on-one guidance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8,600+ people </a:t>
            </a:r>
            <a:r>
              <a:rPr lang="en-US" dirty="0"/>
              <a:t>attended MRSC trainings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22,000+ people</a:t>
            </a:r>
            <a:r>
              <a:rPr lang="en-US" dirty="0"/>
              <a:t> subscribed to our e-newsletters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1.8 million people </a:t>
            </a:r>
            <a:r>
              <a:rPr lang="en-US" dirty="0"/>
              <a:t>visited our website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MRSC by the Numbers</a:t>
            </a:r>
          </a:p>
        </p:txBody>
      </p:sp>
    </p:spTree>
    <p:extLst>
      <p:ext uri="{BB962C8B-B14F-4D97-AF65-F5344CB8AC3E}">
        <p14:creationId xmlns:p14="http://schemas.microsoft.com/office/powerpoint/2010/main" val="2019838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3744" y="1707823"/>
            <a:ext cx="6772536" cy="3442353"/>
          </a:xfrm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400" dirty="0"/>
              <a:t>Budgeting and Revenue guidance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400" dirty="0"/>
              <a:t>Governing Body Procedures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400" dirty="0"/>
              <a:t>Public Works/Bidding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400" dirty="0"/>
              <a:t>Personnel Policies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400" dirty="0"/>
              <a:t>Land Use and Planning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400" dirty="0"/>
              <a:t>Public Records guidance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MRSC Core Areas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E8C26D-BD46-44A5-8756-F0DD9A345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66" y="1668497"/>
            <a:ext cx="534102" cy="772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85FEF7-BD57-4C99-AA16-C696C6E2C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2" y="3457598"/>
            <a:ext cx="809394" cy="5293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AE4403-C32D-4C55-9A2E-B36E3E6DA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41" y="5644498"/>
            <a:ext cx="648216" cy="6377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3D86A8-35E3-4327-926E-C7B5DED301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10" y="4222639"/>
            <a:ext cx="573677" cy="734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C44C9D-0719-496F-9053-0A1198928B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31" y="2438717"/>
            <a:ext cx="815837" cy="6983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55B038-BD5B-4A63-B4D9-7B47C8E19B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9" y="2999297"/>
            <a:ext cx="4190739" cy="3143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081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3744" y="1707823"/>
            <a:ext cx="6772536" cy="3442353"/>
          </a:xfrm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400" dirty="0"/>
              <a:t>Small Cell Wireless Facilities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400" dirty="0"/>
              <a:t>Homelessness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400" dirty="0"/>
              <a:t>Cybersecurity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400" dirty="0"/>
              <a:t>Drones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400" dirty="0"/>
              <a:t>Marijuana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MRSC Emerging Issue Areas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55B038-BD5B-4A63-B4D9-7B47C8E19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9" y="2999297"/>
            <a:ext cx="4190739" cy="3143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576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important are our services?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57200" y="1645920"/>
          <a:ext cx="11220018" cy="5205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146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user satisfaction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7200" y="2076450"/>
          <a:ext cx="11219688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584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45" y="2120072"/>
            <a:ext cx="931286" cy="13038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013" y="1561792"/>
            <a:ext cx="11217919" cy="5123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Legal Consultants (</a:t>
            </a:r>
            <a:r>
              <a:rPr lang="en-US"/>
              <a:t>Attorneys)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MRSC Consultant Staff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475989" y="3964880"/>
            <a:ext cx="11217919" cy="512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200" b="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4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0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1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Policy/Finance Consultants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475988" y="6490933"/>
            <a:ext cx="11217919" cy="367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200" b="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4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0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1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/>
              <a:t>Behind the Scenes: Admin, Communications, IT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82" y="2120072"/>
            <a:ext cx="931286" cy="1303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235" y="2123963"/>
            <a:ext cx="931286" cy="1303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784" y="2123963"/>
            <a:ext cx="931286" cy="1303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" b="2803"/>
          <a:stretch/>
        </p:blipFill>
        <p:spPr>
          <a:xfrm>
            <a:off x="9832686" y="2107582"/>
            <a:ext cx="931285" cy="1326996"/>
          </a:xfrm>
          <a:prstGeom prst="rect">
            <a:avLst/>
          </a:prstGeom>
        </p:spPr>
      </p:pic>
      <p:sp>
        <p:nvSpPr>
          <p:cNvPr id="15" name="Text Placeholder 1"/>
          <p:cNvSpPr txBox="1">
            <a:spLocks/>
          </p:cNvSpPr>
          <p:nvPr/>
        </p:nvSpPr>
        <p:spPr>
          <a:xfrm>
            <a:off x="710811" y="3541751"/>
            <a:ext cx="1550020" cy="51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200" b="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4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0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1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Flannary Collins</a:t>
            </a:r>
          </a:p>
        </p:txBody>
      </p:sp>
      <p:sp>
        <p:nvSpPr>
          <p:cNvPr id="17" name="Text Placeholder 1"/>
          <p:cNvSpPr txBox="1">
            <a:spLocks/>
          </p:cNvSpPr>
          <p:nvPr/>
        </p:nvSpPr>
        <p:spPr>
          <a:xfrm>
            <a:off x="3641515" y="3533969"/>
            <a:ext cx="1550020" cy="51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200" b="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4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0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1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Jill Dvorkin</a:t>
            </a:r>
          </a:p>
        </p:txBody>
      </p:sp>
      <p:sp>
        <p:nvSpPr>
          <p:cNvPr id="18" name="Text Placeholder 1"/>
          <p:cNvSpPr txBox="1">
            <a:spLocks/>
          </p:cNvSpPr>
          <p:nvPr/>
        </p:nvSpPr>
        <p:spPr>
          <a:xfrm>
            <a:off x="5111966" y="3533968"/>
            <a:ext cx="1550020" cy="51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200" b="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4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0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1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Linda Gallagher</a:t>
            </a:r>
          </a:p>
        </p:txBody>
      </p:sp>
      <p:sp>
        <p:nvSpPr>
          <p:cNvPr id="19" name="Text Placeholder 1"/>
          <p:cNvSpPr txBox="1">
            <a:spLocks/>
          </p:cNvSpPr>
          <p:nvPr/>
        </p:nvSpPr>
        <p:spPr>
          <a:xfrm>
            <a:off x="6582417" y="3532819"/>
            <a:ext cx="1550020" cy="51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200" b="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4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0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1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Moses Garcia</a:t>
            </a:r>
          </a:p>
        </p:txBody>
      </p:sp>
      <p:sp>
        <p:nvSpPr>
          <p:cNvPr id="20" name="Text Placeholder 1"/>
          <p:cNvSpPr txBox="1">
            <a:spLocks/>
          </p:cNvSpPr>
          <p:nvPr/>
        </p:nvSpPr>
        <p:spPr>
          <a:xfrm>
            <a:off x="8052868" y="3531670"/>
            <a:ext cx="1550020" cy="51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200" b="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4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0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1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Oskar Rey</a:t>
            </a:r>
          </a:p>
        </p:txBody>
      </p:sp>
      <p:sp>
        <p:nvSpPr>
          <p:cNvPr id="21" name="Text Placeholder 1"/>
          <p:cNvSpPr txBox="1">
            <a:spLocks/>
          </p:cNvSpPr>
          <p:nvPr/>
        </p:nvSpPr>
        <p:spPr>
          <a:xfrm>
            <a:off x="9523319" y="3539452"/>
            <a:ext cx="1550020" cy="51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200" b="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4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0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1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Paul Sullivan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13" y="4532102"/>
            <a:ext cx="922293" cy="13046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5" y="4532102"/>
            <a:ext cx="932268" cy="13046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06" y="4533441"/>
            <a:ext cx="869967" cy="1303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576" y="4533441"/>
            <a:ext cx="931286" cy="1303800"/>
          </a:xfrm>
          <a:prstGeom prst="rect">
            <a:avLst/>
          </a:prstGeom>
        </p:spPr>
      </p:pic>
      <p:sp>
        <p:nvSpPr>
          <p:cNvPr id="27" name="Text Placeholder 1"/>
          <p:cNvSpPr txBox="1">
            <a:spLocks/>
          </p:cNvSpPr>
          <p:nvPr/>
        </p:nvSpPr>
        <p:spPr>
          <a:xfrm>
            <a:off x="698150" y="5943969"/>
            <a:ext cx="1550020" cy="51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200" b="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4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0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1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Steve Butler, Planning</a:t>
            </a:r>
          </a:p>
        </p:txBody>
      </p:sp>
      <p:sp>
        <p:nvSpPr>
          <p:cNvPr id="28" name="Text Placeholder 1"/>
          <p:cNvSpPr txBox="1">
            <a:spLocks/>
          </p:cNvSpPr>
          <p:nvPr/>
        </p:nvSpPr>
        <p:spPr>
          <a:xfrm>
            <a:off x="5282543" y="5943969"/>
            <a:ext cx="1227992" cy="512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200" b="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4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0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1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Judy Isaac,   Public Works &amp; Procurement</a:t>
            </a:r>
          </a:p>
        </p:txBody>
      </p:sp>
      <p:sp>
        <p:nvSpPr>
          <p:cNvPr id="29" name="Text Placeholder 1"/>
          <p:cNvSpPr txBox="1">
            <a:spLocks/>
          </p:cNvSpPr>
          <p:nvPr/>
        </p:nvSpPr>
        <p:spPr>
          <a:xfrm>
            <a:off x="6461680" y="5943969"/>
            <a:ext cx="1830821" cy="512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200" b="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4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0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1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Byron Katsuyama, Public Policy/Management</a:t>
            </a:r>
          </a:p>
        </p:txBody>
      </p:sp>
      <p:sp>
        <p:nvSpPr>
          <p:cNvPr id="30" name="Text Placeholder 1"/>
          <p:cNvSpPr txBox="1">
            <a:spLocks/>
          </p:cNvSpPr>
          <p:nvPr/>
        </p:nvSpPr>
        <p:spPr>
          <a:xfrm>
            <a:off x="8240223" y="5943969"/>
            <a:ext cx="1227992" cy="51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200" b="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4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0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1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Toni Nelson, Finance</a:t>
            </a:r>
          </a:p>
        </p:txBody>
      </p:sp>
      <p:pic>
        <p:nvPicPr>
          <p:cNvPr id="34" name="Picture Placeholder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15" y="2123756"/>
            <a:ext cx="928996" cy="13001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23D888B-CF0C-4D38-AB97-F1079CB6681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079" y="4533475"/>
            <a:ext cx="931285" cy="1303319"/>
          </a:xfrm>
          <a:prstGeom prst="rect">
            <a:avLst/>
          </a:prstGeom>
        </p:spPr>
      </p:pic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4D5A1094-F57C-47FB-884E-A941E82389D6}"/>
              </a:ext>
            </a:extLst>
          </p:cNvPr>
          <p:cNvSpPr txBox="1">
            <a:spLocks/>
          </p:cNvSpPr>
          <p:nvPr/>
        </p:nvSpPr>
        <p:spPr>
          <a:xfrm>
            <a:off x="3798462" y="5933170"/>
            <a:ext cx="1227992" cy="512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200" b="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4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0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1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Laura Crandall, Public Policy &amp; Finance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2DAE3BB-C524-4BAB-B5AD-6F4FB935E2F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854" y="4532101"/>
            <a:ext cx="931285" cy="1303319"/>
          </a:xfrm>
          <a:prstGeom prst="rect">
            <a:avLst/>
          </a:prstGeom>
        </p:spPr>
      </p:pic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95B78A9C-E702-4083-BAFD-A77ED916B891}"/>
              </a:ext>
            </a:extLst>
          </p:cNvPr>
          <p:cNvSpPr txBox="1">
            <a:spLocks/>
          </p:cNvSpPr>
          <p:nvPr/>
        </p:nvSpPr>
        <p:spPr>
          <a:xfrm>
            <a:off x="2314381" y="5933170"/>
            <a:ext cx="1227992" cy="51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200" b="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4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0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1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Mike Bailey, Finance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D422AAA-D2A8-4C75-A7B8-66AEA1FFB11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81" y="2120790"/>
            <a:ext cx="931286" cy="1303320"/>
          </a:xfrm>
          <a:prstGeom prst="rect">
            <a:avLst/>
          </a:prstGeom>
        </p:spPr>
      </p:pic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46C7CC8F-F8E4-424E-8D29-8D060807279A}"/>
              </a:ext>
            </a:extLst>
          </p:cNvPr>
          <p:cNvSpPr txBox="1">
            <a:spLocks/>
          </p:cNvSpPr>
          <p:nvPr/>
        </p:nvSpPr>
        <p:spPr>
          <a:xfrm>
            <a:off x="2187014" y="3534447"/>
            <a:ext cx="1550020" cy="51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200" b="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4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20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FontTx/>
              <a:buNone/>
              <a:defRPr sz="1800" kern="1200">
                <a:solidFill>
                  <a:srgbClr val="0067B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Sarah </a:t>
            </a:r>
            <a:r>
              <a:rPr lang="en-US" sz="1200" dirty="0" err="1"/>
              <a:t>Doar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04131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FFFFFF"/>
      </a:dk1>
      <a:lt1>
        <a:srgbClr val="0067B1"/>
      </a:lt1>
      <a:dk2>
        <a:srgbClr val="FFFFFF"/>
      </a:dk2>
      <a:lt2>
        <a:srgbClr val="0067B1"/>
      </a:lt2>
      <a:accent1>
        <a:srgbClr val="FFFFFF"/>
      </a:accent1>
      <a:accent2>
        <a:srgbClr val="F2F2F2"/>
      </a:accent2>
      <a:accent3>
        <a:srgbClr val="D8D8D8"/>
      </a:accent3>
      <a:accent4>
        <a:srgbClr val="BFBFBF"/>
      </a:accent4>
      <a:accent5>
        <a:srgbClr val="A5A5A5"/>
      </a:accent5>
      <a:accent6>
        <a:srgbClr val="7F7F7F"/>
      </a:accent6>
      <a:hlink>
        <a:srgbClr val="00A3D5"/>
      </a:hlink>
      <a:folHlink>
        <a:srgbClr val="00A3D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effectLst/>
      </a:spPr>
      <a:bodyPr vert="horz" lIns="91440" tIns="45720" rIns="91440" bIns="45720" rtlCol="0" anchor="ctr">
        <a:normAutofit/>
      </a:bodyPr>
      <a:lstStyle>
        <a:defPPr>
          <a:defRPr sz="2800" b="1" cap="none" spc="100" dirty="0" smtClean="0">
            <a:solidFill>
              <a:prstClr val="white"/>
            </a:solidFill>
            <a:latin typeface="Myriad Pro" panose="020B05030304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Custom 2">
      <a:dk1>
        <a:srgbClr val="FFFFFF"/>
      </a:dk1>
      <a:lt1>
        <a:srgbClr val="FFFFFF"/>
      </a:lt1>
      <a:dk2>
        <a:srgbClr val="0067B1"/>
      </a:dk2>
      <a:lt2>
        <a:srgbClr val="0067B1"/>
      </a:lt2>
      <a:accent1>
        <a:srgbClr val="FFFFFF"/>
      </a:accent1>
      <a:accent2>
        <a:srgbClr val="F2F2F2"/>
      </a:accent2>
      <a:accent3>
        <a:srgbClr val="D8D8D8"/>
      </a:accent3>
      <a:accent4>
        <a:srgbClr val="BFBFBF"/>
      </a:accent4>
      <a:accent5>
        <a:srgbClr val="A5A5A5"/>
      </a:accent5>
      <a:accent6>
        <a:srgbClr val="7F7F7F"/>
      </a:accent6>
      <a:hlink>
        <a:srgbClr val="00A3D5"/>
      </a:hlink>
      <a:folHlink>
        <a:srgbClr val="00A3D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Custom 4">
      <a:dk1>
        <a:srgbClr val="FFFFFF"/>
      </a:dk1>
      <a:lt1>
        <a:srgbClr val="FFFFFF"/>
      </a:lt1>
      <a:dk2>
        <a:srgbClr val="0067B1"/>
      </a:dk2>
      <a:lt2>
        <a:srgbClr val="0067B1"/>
      </a:lt2>
      <a:accent1>
        <a:srgbClr val="FFFFFF"/>
      </a:accent1>
      <a:accent2>
        <a:srgbClr val="F2F2F2"/>
      </a:accent2>
      <a:accent3>
        <a:srgbClr val="D8D8D8"/>
      </a:accent3>
      <a:accent4>
        <a:srgbClr val="BFBFBF"/>
      </a:accent4>
      <a:accent5>
        <a:srgbClr val="A5A5A5"/>
      </a:accent5>
      <a:accent6>
        <a:srgbClr val="7F7F7F"/>
      </a:accent6>
      <a:hlink>
        <a:srgbClr val="00A3D5"/>
      </a:hlink>
      <a:folHlink>
        <a:srgbClr val="00A3D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3333</TotalTime>
  <Words>1019</Words>
  <Application>Microsoft Office PowerPoint</Application>
  <PresentationFormat>Widescreen</PresentationFormat>
  <Paragraphs>184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Calibri</vt:lpstr>
      <vt:lpstr>Century Gothic</vt:lpstr>
      <vt:lpstr>Calibri Light</vt:lpstr>
      <vt:lpstr>Myriad Pro</vt:lpstr>
      <vt:lpstr>Arial</vt:lpstr>
      <vt:lpstr>Office Theme</vt:lpstr>
      <vt:lpstr>3_Custom Design</vt:lpstr>
      <vt:lpstr>Custom Design</vt:lpstr>
      <vt:lpstr>2_Custom Design</vt:lpstr>
      <vt:lpstr>1_Custom Design</vt:lpstr>
      <vt:lpstr>1_Office Theme</vt:lpstr>
      <vt:lpstr>3_Office Theme</vt:lpstr>
      <vt:lpstr>EMPOWERING LOCAL GOVERNMENT SUCCESS</vt:lpstr>
      <vt:lpstr>Overview</vt:lpstr>
      <vt:lpstr>Overview</vt:lpstr>
      <vt:lpstr>MRSC by the Numbers</vt:lpstr>
      <vt:lpstr>MRSC Core Areas</vt:lpstr>
      <vt:lpstr>MRSC Emerging Issue Areas</vt:lpstr>
      <vt:lpstr>How important are our services?</vt:lpstr>
      <vt:lpstr>Overall user satisfaction</vt:lpstr>
      <vt:lpstr>MRSC Consultant Staff</vt:lpstr>
      <vt:lpstr>What MRSC Users Are Saying </vt:lpstr>
      <vt:lpstr>What MRSC Users Are Saying </vt:lpstr>
      <vt:lpstr>MRSC Website Overview</vt:lpstr>
      <vt:lpstr>Website Search</vt:lpstr>
      <vt:lpstr>Sample Document Library</vt:lpstr>
      <vt:lpstr>Sample Document Library</vt:lpstr>
      <vt:lpstr>Explore Topics</vt:lpstr>
      <vt:lpstr>Explore Topics – “Popular Topics”</vt:lpstr>
      <vt:lpstr>Have a Question? Ask MRSC!</vt:lpstr>
      <vt:lpstr>Ask MRSC</vt:lpstr>
      <vt:lpstr>MRSC E-Newsletters</vt:lpstr>
      <vt:lpstr>City &amp; County Revenue Guides</vt:lpstr>
      <vt:lpstr>MRSC Training</vt:lpstr>
      <vt:lpstr>Historical Funding Models</vt:lpstr>
      <vt:lpstr>Current Funding Model</vt:lpstr>
      <vt:lpstr>MRSC State Appropriations (Real Dollars)</vt:lpstr>
      <vt:lpstr>Final Thoughts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Marissa Roesijadi</dc:creator>
  <cp:lastModifiedBy>Branden Fowler</cp:lastModifiedBy>
  <cp:revision>298</cp:revision>
  <cp:lastPrinted>2018-07-16T21:41:20Z</cp:lastPrinted>
  <dcterms:created xsi:type="dcterms:W3CDTF">2017-09-19T16:35:06Z</dcterms:created>
  <dcterms:modified xsi:type="dcterms:W3CDTF">2019-07-11T15:30:30Z</dcterms:modified>
  <cp:contentStatus/>
</cp:coreProperties>
</file>